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47"/>
  </p:notesMasterIdLst>
  <p:sldIdLst>
    <p:sldId id="256" r:id="rId2"/>
    <p:sldId id="259" r:id="rId3"/>
    <p:sldId id="257" r:id="rId4"/>
    <p:sldId id="286" r:id="rId5"/>
    <p:sldId id="287" r:id="rId6"/>
    <p:sldId id="288" r:id="rId7"/>
    <p:sldId id="289" r:id="rId8"/>
    <p:sldId id="296" r:id="rId9"/>
    <p:sldId id="290" r:id="rId10"/>
    <p:sldId id="291" r:id="rId11"/>
    <p:sldId id="292" r:id="rId12"/>
    <p:sldId id="293" r:id="rId13"/>
    <p:sldId id="294" r:id="rId14"/>
    <p:sldId id="295" r:id="rId15"/>
    <p:sldId id="297" r:id="rId16"/>
    <p:sldId id="298" r:id="rId17"/>
    <p:sldId id="327" r:id="rId18"/>
    <p:sldId id="300" r:id="rId19"/>
    <p:sldId id="301" r:id="rId20"/>
    <p:sldId id="302" r:id="rId21"/>
    <p:sldId id="305" r:id="rId22"/>
    <p:sldId id="306" r:id="rId23"/>
    <p:sldId id="304" r:id="rId24"/>
    <p:sldId id="308" r:id="rId25"/>
    <p:sldId id="309" r:id="rId26"/>
    <p:sldId id="310" r:id="rId27"/>
    <p:sldId id="307" r:id="rId28"/>
    <p:sldId id="328" r:id="rId29"/>
    <p:sldId id="311" r:id="rId30"/>
    <p:sldId id="312" r:id="rId31"/>
    <p:sldId id="314" r:id="rId32"/>
    <p:sldId id="313" r:id="rId33"/>
    <p:sldId id="315" r:id="rId34"/>
    <p:sldId id="316" r:id="rId35"/>
    <p:sldId id="317" r:id="rId36"/>
    <p:sldId id="318" r:id="rId37"/>
    <p:sldId id="319" r:id="rId38"/>
    <p:sldId id="267" r:id="rId39"/>
    <p:sldId id="320" r:id="rId40"/>
    <p:sldId id="321" r:id="rId41"/>
    <p:sldId id="322" r:id="rId42"/>
    <p:sldId id="324" r:id="rId43"/>
    <p:sldId id="325" r:id="rId44"/>
    <p:sldId id="326" r:id="rId45"/>
    <p:sldId id="279"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F5B"/>
    <a:srgbClr val="4ECDC4"/>
    <a:srgbClr val="C7F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838AF6-D4E5-430D-BF93-8C2B44ABC625}">
  <a:tblStyle styleId="{53838AF6-D4E5-430D-BF93-8C2B44ABC6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95" autoAdjust="0"/>
  </p:normalViewPr>
  <p:slideViewPr>
    <p:cSldViewPr snapToGrid="0">
      <p:cViewPr varScale="1">
        <p:scale>
          <a:sx n="74" d="100"/>
          <a:sy n="74" d="100"/>
        </p:scale>
        <p:origin x="12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165568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92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67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37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ed75ccf_0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78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893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75a7f99e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75a7f99e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92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32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12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47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48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21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16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1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59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C7F464"/>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012325" y="2960550"/>
            <a:ext cx="5445900" cy="2405700"/>
          </a:xfrm>
          <a:prstGeom prst="rect">
            <a:avLst/>
          </a:prstGeom>
        </p:spPr>
        <p:txBody>
          <a:bodyPr spcFirstLastPara="1" wrap="square" lIns="91425" tIns="91425" rIns="91425" bIns="91425" anchor="b" anchorCtr="0"/>
          <a:lstStyle>
            <a:lvl1pPr lvl="0" algn="r">
              <a:spcBef>
                <a:spcPts val="0"/>
              </a:spcBef>
              <a:spcAft>
                <a:spcPts val="0"/>
              </a:spcAft>
              <a:buSzPts val="4800"/>
              <a:buNone/>
              <a:defRPr sz="4800"/>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
        <p:nvSpPr>
          <p:cNvPr id="11" name="Google Shape;11;p2"/>
          <p:cNvSpPr/>
          <p:nvPr/>
        </p:nvSpPr>
        <p:spPr>
          <a:xfrm>
            <a:off x="6208125" y="5619450"/>
            <a:ext cx="2250000" cy="137700"/>
          </a:xfrm>
          <a:prstGeom prst="rect">
            <a:avLst/>
          </a:prstGeom>
          <a:solidFill>
            <a:srgbClr val="4EC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4ECDC4"/>
        </a:solidFill>
        <a:effectLst/>
      </p:bgPr>
    </p:bg>
    <p:spTree>
      <p:nvGrpSpPr>
        <p:cNvPr id="1" name="Shape 12"/>
        <p:cNvGrpSpPr/>
        <p:nvPr/>
      </p:nvGrpSpPr>
      <p:grpSpPr>
        <a:xfrm>
          <a:off x="0" y="0"/>
          <a:ext cx="0" cy="0"/>
          <a:chOff x="0" y="0"/>
          <a:chExt cx="0" cy="0"/>
        </a:xfrm>
      </p:grpSpPr>
      <p:sp>
        <p:nvSpPr>
          <p:cNvPr id="13" name="Google Shape;13;p3"/>
          <p:cNvSpPr/>
          <p:nvPr/>
        </p:nvSpPr>
        <p:spPr>
          <a:xfrm>
            <a:off x="5680600" y="0"/>
            <a:ext cx="34632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3863725"/>
            <a:ext cx="4505400" cy="19104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5" name="Google Shape;15;p3"/>
          <p:cNvSpPr txBox="1">
            <a:spLocks noGrp="1"/>
          </p:cNvSpPr>
          <p:nvPr>
            <p:ph type="subTitle" idx="1"/>
          </p:nvPr>
        </p:nvSpPr>
        <p:spPr>
          <a:xfrm>
            <a:off x="6101100" y="3817852"/>
            <a:ext cx="2446500" cy="1910400"/>
          </a:xfrm>
          <a:prstGeom prst="rect">
            <a:avLst/>
          </a:prstGeom>
        </p:spPr>
        <p:txBody>
          <a:bodyPr spcFirstLastPara="1" wrap="square" lIns="91425" tIns="91425" rIns="91425" bIns="91425" anchor="b" anchorCtr="0"/>
          <a:lstStyle>
            <a:lvl1pPr lvl="0" rtl="0">
              <a:spcBef>
                <a:spcPts val="0"/>
              </a:spcBef>
              <a:spcAft>
                <a:spcPts val="0"/>
              </a:spcAft>
              <a:buClr>
                <a:srgbClr val="738498"/>
              </a:buClr>
              <a:buSzPts val="2200"/>
              <a:buNone/>
              <a:defRPr sz="2200">
                <a:solidFill>
                  <a:srgbClr val="738498"/>
                </a:solidFill>
              </a:defRPr>
            </a:lvl1pPr>
            <a:lvl2pPr lvl="1" rtl="0">
              <a:spcBef>
                <a:spcPts val="0"/>
              </a:spcBef>
              <a:spcAft>
                <a:spcPts val="0"/>
              </a:spcAft>
              <a:buClr>
                <a:srgbClr val="738498"/>
              </a:buClr>
              <a:buSzPts val="2200"/>
              <a:buNone/>
              <a:defRPr sz="2200">
                <a:solidFill>
                  <a:srgbClr val="738498"/>
                </a:solidFill>
              </a:defRPr>
            </a:lvl2pPr>
            <a:lvl3pPr lvl="2" rtl="0">
              <a:spcBef>
                <a:spcPts val="0"/>
              </a:spcBef>
              <a:spcAft>
                <a:spcPts val="0"/>
              </a:spcAft>
              <a:buClr>
                <a:srgbClr val="738498"/>
              </a:buClr>
              <a:buSzPts val="2200"/>
              <a:buNone/>
              <a:defRPr sz="2200">
                <a:solidFill>
                  <a:srgbClr val="738498"/>
                </a:solidFill>
              </a:defRPr>
            </a:lvl3pPr>
            <a:lvl4pPr lvl="3" rtl="0">
              <a:spcBef>
                <a:spcPts val="0"/>
              </a:spcBef>
              <a:spcAft>
                <a:spcPts val="0"/>
              </a:spcAft>
              <a:buClr>
                <a:srgbClr val="738498"/>
              </a:buClr>
              <a:buSzPts val="2200"/>
              <a:buNone/>
              <a:defRPr sz="2200">
                <a:solidFill>
                  <a:srgbClr val="738498"/>
                </a:solidFill>
              </a:defRPr>
            </a:lvl4pPr>
            <a:lvl5pPr lvl="4" rtl="0">
              <a:spcBef>
                <a:spcPts val="0"/>
              </a:spcBef>
              <a:spcAft>
                <a:spcPts val="0"/>
              </a:spcAft>
              <a:buClr>
                <a:srgbClr val="738498"/>
              </a:buClr>
              <a:buSzPts val="2200"/>
              <a:buNone/>
              <a:defRPr sz="2200">
                <a:solidFill>
                  <a:srgbClr val="738498"/>
                </a:solidFill>
              </a:defRPr>
            </a:lvl5pPr>
            <a:lvl6pPr lvl="5" rtl="0">
              <a:spcBef>
                <a:spcPts val="0"/>
              </a:spcBef>
              <a:spcAft>
                <a:spcPts val="0"/>
              </a:spcAft>
              <a:buClr>
                <a:srgbClr val="738498"/>
              </a:buClr>
              <a:buSzPts val="2200"/>
              <a:buNone/>
              <a:defRPr sz="2200">
                <a:solidFill>
                  <a:srgbClr val="738498"/>
                </a:solidFill>
              </a:defRPr>
            </a:lvl6pPr>
            <a:lvl7pPr lvl="6" rtl="0">
              <a:spcBef>
                <a:spcPts val="0"/>
              </a:spcBef>
              <a:spcAft>
                <a:spcPts val="0"/>
              </a:spcAft>
              <a:buClr>
                <a:srgbClr val="738498"/>
              </a:buClr>
              <a:buSzPts val="2200"/>
              <a:buNone/>
              <a:defRPr sz="2200">
                <a:solidFill>
                  <a:srgbClr val="738498"/>
                </a:solidFill>
              </a:defRPr>
            </a:lvl7pPr>
            <a:lvl8pPr lvl="7" rtl="0">
              <a:spcBef>
                <a:spcPts val="0"/>
              </a:spcBef>
              <a:spcAft>
                <a:spcPts val="0"/>
              </a:spcAft>
              <a:buClr>
                <a:srgbClr val="738498"/>
              </a:buClr>
              <a:buSzPts val="2200"/>
              <a:buNone/>
              <a:defRPr sz="2200">
                <a:solidFill>
                  <a:srgbClr val="738498"/>
                </a:solidFill>
              </a:defRPr>
            </a:lvl8pPr>
            <a:lvl9pPr lvl="8" rtl="0">
              <a:spcBef>
                <a:spcPts val="0"/>
              </a:spcBef>
              <a:spcAft>
                <a:spcPts val="0"/>
              </a:spcAft>
              <a:buClr>
                <a:srgbClr val="738498"/>
              </a:buClr>
              <a:buSzPts val="2200"/>
              <a:buNone/>
              <a:defRPr sz="2200">
                <a:solidFill>
                  <a:srgbClr val="738498"/>
                </a:solidFill>
              </a:defRPr>
            </a:lvl9pPr>
          </a:lstStyle>
          <a:p>
            <a:endParaRPr/>
          </a:p>
        </p:txBody>
      </p:sp>
      <p:sp>
        <p:nvSpPr>
          <p:cNvPr id="16" name="Google Shape;16;p3"/>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91200" y="0"/>
            <a:ext cx="7761600" cy="1292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691200" y="1811604"/>
            <a:ext cx="7761600" cy="44121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7" name="Google Shape;27;p5"/>
          <p:cNvSpPr/>
          <p:nvPr/>
        </p:nvSpPr>
        <p:spPr>
          <a:xfrm>
            <a:off x="813273" y="1506189"/>
            <a:ext cx="1533600" cy="137700"/>
          </a:xfrm>
          <a:prstGeom prst="rect">
            <a:avLst/>
          </a:prstGeom>
          <a:solidFill>
            <a:srgbClr val="4EC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0"/>
            <a:ext cx="137700" cy="6858000"/>
          </a:xfrm>
          <a:prstGeom prst="rect">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691200" y="634300"/>
            <a:ext cx="7761600" cy="6579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body" idx="1"/>
          </p:nvPr>
        </p:nvSpPr>
        <p:spPr>
          <a:xfrm>
            <a:off x="691200" y="1857900"/>
            <a:ext cx="3767400" cy="47100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3" name="Google Shape;33;p6"/>
          <p:cNvSpPr txBox="1">
            <a:spLocks noGrp="1"/>
          </p:cNvSpPr>
          <p:nvPr>
            <p:ph type="body" idx="2"/>
          </p:nvPr>
        </p:nvSpPr>
        <p:spPr>
          <a:xfrm>
            <a:off x="4685500" y="1857900"/>
            <a:ext cx="3767400" cy="47100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6"/>
          <p:cNvSpPr/>
          <p:nvPr/>
        </p:nvSpPr>
        <p:spPr>
          <a:xfrm>
            <a:off x="813273" y="1506189"/>
            <a:ext cx="1533600" cy="137700"/>
          </a:xfrm>
          <a:prstGeom prst="rect">
            <a:avLst/>
          </a:prstGeom>
          <a:solidFill>
            <a:srgbClr val="4EC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0" y="0"/>
            <a:ext cx="137700" cy="6858000"/>
          </a:xfrm>
          <a:prstGeom prst="rect">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91200" y="634300"/>
            <a:ext cx="7761600" cy="6579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7" name="Google Shape;47;p8"/>
          <p:cNvSpPr/>
          <p:nvPr/>
        </p:nvSpPr>
        <p:spPr>
          <a:xfrm>
            <a:off x="0" y="0"/>
            <a:ext cx="137700" cy="6858000"/>
          </a:xfrm>
          <a:prstGeom prst="rect">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a:off x="813273" y="1506189"/>
            <a:ext cx="1533600" cy="137700"/>
          </a:xfrm>
          <a:prstGeom prst="rect">
            <a:avLst/>
          </a:prstGeom>
          <a:solidFill>
            <a:srgbClr val="4EC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9"/>
          <p:cNvSpPr txBox="1">
            <a:spLocks noGrp="1"/>
          </p:cNvSpPr>
          <p:nvPr>
            <p:ph type="body" idx="1"/>
          </p:nvPr>
        </p:nvSpPr>
        <p:spPr>
          <a:xfrm>
            <a:off x="457200" y="5780100"/>
            <a:ext cx="8229600" cy="940200"/>
          </a:xfrm>
          <a:prstGeom prst="rect">
            <a:avLst/>
          </a:prstGeom>
        </p:spPr>
        <p:txBody>
          <a:bodyPr spcFirstLastPara="1" wrap="square" lIns="91425" tIns="91425" rIns="91425" bIns="91425" anchor="ctr" anchorCtr="0"/>
          <a:lstStyle>
            <a:lvl1pPr marL="457200" lvl="0" indent="-228600" algn="ctr">
              <a:spcBef>
                <a:spcPts val="360"/>
              </a:spcBef>
              <a:spcAft>
                <a:spcPts val="0"/>
              </a:spcAft>
              <a:buClr>
                <a:srgbClr val="738498"/>
              </a:buClr>
              <a:buSzPts val="1800"/>
              <a:buNone/>
              <a:defRPr sz="1800">
                <a:solidFill>
                  <a:srgbClr val="738498"/>
                </a:solidFill>
              </a:defRPr>
            </a:lvl1pPr>
          </a:lstStyle>
          <a:p>
            <a:endParaRPr/>
          </a:p>
        </p:txBody>
      </p:sp>
      <p:sp>
        <p:nvSpPr>
          <p:cNvPr id="52" name="Google Shape;52;p9"/>
          <p:cNvSpPr/>
          <p:nvPr/>
        </p:nvSpPr>
        <p:spPr>
          <a:xfrm>
            <a:off x="3805198" y="5718589"/>
            <a:ext cx="1533600" cy="137700"/>
          </a:xfrm>
          <a:prstGeom prst="rect">
            <a:avLst/>
          </a:prstGeom>
          <a:solidFill>
            <a:srgbClr val="4EC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4" y="6720300"/>
            <a:ext cx="9144000" cy="137700"/>
          </a:xfrm>
          <a:prstGeom prst="rect">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sldNum" idx="12"/>
          </p:nvPr>
        </p:nvSpPr>
        <p:spPr>
          <a:xfrm>
            <a:off x="4297650" y="6369977"/>
            <a:ext cx="548700" cy="411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4ECDC4"/>
        </a:solidFill>
        <a:effectLst/>
      </p:bgPr>
    </p:bg>
    <p:spTree>
      <p:nvGrpSpPr>
        <p:cNvPr id="1" name="Shape 55"/>
        <p:cNvGrpSpPr/>
        <p:nvPr/>
      </p:nvGrpSpPr>
      <p:grpSpPr>
        <a:xfrm>
          <a:off x="0" y="0"/>
          <a:ext cx="0" cy="0"/>
          <a:chOff x="0" y="0"/>
          <a:chExt cx="0" cy="0"/>
        </a:xfrm>
      </p:grpSpPr>
      <p:sp>
        <p:nvSpPr>
          <p:cNvPr id="56" name="Google Shape;56;p10"/>
          <p:cNvSpPr/>
          <p:nvPr/>
        </p:nvSpPr>
        <p:spPr>
          <a:xfrm>
            <a:off x="-4" y="6720300"/>
            <a:ext cx="9144000" cy="137700"/>
          </a:xfrm>
          <a:prstGeom prst="rect">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sldNum" idx="12"/>
          </p:nvPr>
        </p:nvSpPr>
        <p:spPr>
          <a:xfrm>
            <a:off x="4297650" y="6369977"/>
            <a:ext cx="548700" cy="4119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34300"/>
            <a:ext cx="7761600" cy="657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1pPr>
            <a:lvl2pPr lvl="1">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2pPr>
            <a:lvl3pPr lvl="2">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3pPr>
            <a:lvl4pPr lvl="3">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4pPr>
            <a:lvl5pPr lvl="4">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5pPr>
            <a:lvl6pPr lvl="5">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6pPr>
            <a:lvl7pPr lvl="6">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7pPr>
            <a:lvl8pPr lvl="7">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8pPr>
            <a:lvl9pPr lvl="8">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91200" y="1811604"/>
            <a:ext cx="7761600" cy="44121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C7F464"/>
              </a:buClr>
              <a:buSzPts val="2400"/>
              <a:buFont typeface="Montserrat"/>
              <a:buChar char="▣"/>
              <a:defRPr sz="2400">
                <a:solidFill>
                  <a:srgbClr val="454F5B"/>
                </a:solidFill>
                <a:latin typeface="Montserrat"/>
                <a:ea typeface="Montserrat"/>
                <a:cs typeface="Montserrat"/>
                <a:sym typeface="Montserrat"/>
              </a:defRPr>
            </a:lvl1pPr>
            <a:lvl2pPr marL="914400" lvl="1" indent="-355600">
              <a:spcBef>
                <a:spcPts val="0"/>
              </a:spcBef>
              <a:spcAft>
                <a:spcPts val="0"/>
              </a:spcAft>
              <a:buClr>
                <a:srgbClr val="C7F464"/>
              </a:buClr>
              <a:buSzPts val="2000"/>
              <a:buFont typeface="Montserrat"/>
              <a:buChar char="□"/>
              <a:defRPr sz="2000">
                <a:solidFill>
                  <a:srgbClr val="454F5B"/>
                </a:solidFill>
                <a:latin typeface="Montserrat"/>
                <a:ea typeface="Montserrat"/>
                <a:cs typeface="Montserrat"/>
                <a:sym typeface="Montserrat"/>
              </a:defRPr>
            </a:lvl2pPr>
            <a:lvl3pPr marL="1371600" lvl="2" indent="-355600">
              <a:spcBef>
                <a:spcPts val="0"/>
              </a:spcBef>
              <a:spcAft>
                <a:spcPts val="0"/>
              </a:spcAft>
              <a:buClr>
                <a:srgbClr val="C7F464"/>
              </a:buClr>
              <a:buSzPts val="2000"/>
              <a:buFont typeface="Montserrat"/>
              <a:buChar char="■"/>
              <a:defRPr sz="2000">
                <a:solidFill>
                  <a:srgbClr val="454F5B"/>
                </a:solidFill>
                <a:latin typeface="Montserrat"/>
                <a:ea typeface="Montserrat"/>
                <a:cs typeface="Montserrat"/>
                <a:sym typeface="Montserrat"/>
              </a:defRPr>
            </a:lvl3pPr>
            <a:lvl4pPr marL="1828800" lvl="3"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4pPr>
            <a:lvl5pPr marL="2286000" lvl="4"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5pPr>
            <a:lvl6pPr marL="2743200" lvl="5"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6pPr>
            <a:lvl7pPr marL="3200400" lvl="6"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7pPr>
            <a:lvl8pPr marL="3657600" lvl="7"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8pPr>
            <a:lvl9pPr marL="4114800" lvl="8"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56775" y="6446177"/>
            <a:ext cx="548700" cy="411900"/>
          </a:xfrm>
          <a:prstGeom prst="rect">
            <a:avLst/>
          </a:prstGeom>
          <a:noFill/>
          <a:ln>
            <a:noFill/>
          </a:ln>
        </p:spPr>
        <p:txBody>
          <a:bodyPr spcFirstLastPara="1" wrap="square" lIns="91425" tIns="91425" rIns="91425" bIns="91425" anchor="t" anchorCtr="0">
            <a:noAutofit/>
          </a:bodyPr>
          <a:lstStyle>
            <a:lvl1pPr lvl="0" algn="r">
              <a:buNone/>
              <a:defRPr sz="1200" b="1">
                <a:solidFill>
                  <a:srgbClr val="4ECDC4"/>
                </a:solidFill>
                <a:latin typeface="Montserrat"/>
                <a:ea typeface="Montserrat"/>
                <a:cs typeface="Montserrat"/>
                <a:sym typeface="Montserrat"/>
              </a:defRPr>
            </a:lvl1pPr>
            <a:lvl2pPr lvl="1" algn="r">
              <a:buNone/>
              <a:defRPr sz="1200" b="1">
                <a:solidFill>
                  <a:srgbClr val="4ECDC4"/>
                </a:solidFill>
                <a:latin typeface="Montserrat"/>
                <a:ea typeface="Montserrat"/>
                <a:cs typeface="Montserrat"/>
                <a:sym typeface="Montserrat"/>
              </a:defRPr>
            </a:lvl2pPr>
            <a:lvl3pPr lvl="2" algn="r">
              <a:buNone/>
              <a:defRPr sz="1200" b="1">
                <a:solidFill>
                  <a:srgbClr val="4ECDC4"/>
                </a:solidFill>
                <a:latin typeface="Montserrat"/>
                <a:ea typeface="Montserrat"/>
                <a:cs typeface="Montserrat"/>
                <a:sym typeface="Montserrat"/>
              </a:defRPr>
            </a:lvl3pPr>
            <a:lvl4pPr lvl="3" algn="r">
              <a:buNone/>
              <a:defRPr sz="1200" b="1">
                <a:solidFill>
                  <a:srgbClr val="4ECDC4"/>
                </a:solidFill>
                <a:latin typeface="Montserrat"/>
                <a:ea typeface="Montserrat"/>
                <a:cs typeface="Montserrat"/>
                <a:sym typeface="Montserrat"/>
              </a:defRPr>
            </a:lvl4pPr>
            <a:lvl5pPr lvl="4" algn="r">
              <a:buNone/>
              <a:defRPr sz="1200" b="1">
                <a:solidFill>
                  <a:srgbClr val="4ECDC4"/>
                </a:solidFill>
                <a:latin typeface="Montserrat"/>
                <a:ea typeface="Montserrat"/>
                <a:cs typeface="Montserrat"/>
                <a:sym typeface="Montserrat"/>
              </a:defRPr>
            </a:lvl5pPr>
            <a:lvl6pPr lvl="5" algn="r">
              <a:buNone/>
              <a:defRPr sz="1200" b="1">
                <a:solidFill>
                  <a:srgbClr val="4ECDC4"/>
                </a:solidFill>
                <a:latin typeface="Montserrat"/>
                <a:ea typeface="Montserrat"/>
                <a:cs typeface="Montserrat"/>
                <a:sym typeface="Montserrat"/>
              </a:defRPr>
            </a:lvl6pPr>
            <a:lvl7pPr lvl="6" algn="r">
              <a:buNone/>
              <a:defRPr sz="1200" b="1">
                <a:solidFill>
                  <a:srgbClr val="4ECDC4"/>
                </a:solidFill>
                <a:latin typeface="Montserrat"/>
                <a:ea typeface="Montserrat"/>
                <a:cs typeface="Montserrat"/>
                <a:sym typeface="Montserrat"/>
              </a:defRPr>
            </a:lvl7pPr>
            <a:lvl8pPr lvl="7" algn="r">
              <a:buNone/>
              <a:defRPr sz="1200" b="1">
                <a:solidFill>
                  <a:srgbClr val="4ECDC4"/>
                </a:solidFill>
                <a:latin typeface="Montserrat"/>
                <a:ea typeface="Montserrat"/>
                <a:cs typeface="Montserrat"/>
                <a:sym typeface="Montserrat"/>
              </a:defRPr>
            </a:lvl8pPr>
            <a:lvl9pPr lvl="8" algn="r">
              <a:buNone/>
              <a:defRPr sz="1200" b="1">
                <a:solidFill>
                  <a:srgbClr val="4ECDC4"/>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arifasocial.energisa.com.br/tarifasocial.aspx"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3091456" y="3189150"/>
            <a:ext cx="5445900" cy="2405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Tarifa Social</a:t>
            </a:r>
            <a:br>
              <a:rPr lang="en" dirty="0" smtClean="0"/>
            </a:br>
            <a:r>
              <a:rPr lang="en" dirty="0" smtClean="0"/>
              <a:t>Energia Elétrica</a:t>
            </a:r>
            <a:br>
              <a:rPr lang="en" dirty="0" smtClean="0"/>
            </a:br>
            <a:r>
              <a:rPr lang="en" dirty="0" smtClean="0"/>
              <a:t>TSEE</a:t>
            </a:r>
            <a:endParaRPr dirty="0"/>
          </a:p>
        </p:txBody>
      </p:sp>
      <p:pic>
        <p:nvPicPr>
          <p:cNvPr id="24" name="Picture 2" descr="http://www.defensoria.ms.gov.br/images/images-defensoria/logo-defensoria-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70" y="878048"/>
            <a:ext cx="6156671" cy="1915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404;p37"/>
          <p:cNvGrpSpPr/>
          <p:nvPr/>
        </p:nvGrpSpPr>
        <p:grpSpPr>
          <a:xfrm>
            <a:off x="7439620" y="4888529"/>
            <a:ext cx="1665855" cy="1969548"/>
            <a:chOff x="4636075" y="261925"/>
            <a:chExt cx="401800" cy="475050"/>
          </a:xfrm>
          <a:solidFill>
            <a:schemeClr val="bg1">
              <a:lumMod val="85000"/>
            </a:schemeClr>
          </a:solidFill>
        </p:grpSpPr>
        <p:sp>
          <p:nvSpPr>
            <p:cNvPr id="11" name="Google Shape;405;p37"/>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6;p37"/>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p37"/>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8;p37"/>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ítulo 6"/>
          <p:cNvSpPr>
            <a:spLocks noGrp="1"/>
          </p:cNvSpPr>
          <p:nvPr>
            <p:ph type="subTitle" idx="1"/>
          </p:nvPr>
        </p:nvSpPr>
        <p:spPr>
          <a:xfrm>
            <a:off x="5963755" y="2724169"/>
            <a:ext cx="2446500" cy="1910400"/>
          </a:xfrm>
        </p:spPr>
        <p:txBody>
          <a:bodyPr/>
          <a:lstStyle/>
          <a:p>
            <a:pPr marL="0"/>
            <a:r>
              <a:rPr lang="pt-BR" sz="3200" dirty="0" smtClean="0"/>
              <a:t>Quem tem direito ao benefício da Tarifa Social?</a:t>
            </a:r>
            <a:endParaRPr lang="pt-BR" sz="3200"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10</a:t>
            </a:fld>
            <a:endParaRPr lang="pt-BR"/>
          </a:p>
        </p:txBody>
      </p:sp>
      <p:sp>
        <p:nvSpPr>
          <p:cNvPr id="9" name="Espaço Reservado para Conteúdo 2"/>
          <p:cNvSpPr txBox="1">
            <a:spLocks/>
          </p:cNvSpPr>
          <p:nvPr/>
        </p:nvSpPr>
        <p:spPr>
          <a:xfrm>
            <a:off x="356217" y="606829"/>
            <a:ext cx="4936065" cy="573399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1pPr>
            <a:lvl2pPr marL="914400" marR="0" lvl="1" indent="-3556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2pPr>
            <a:lvl3pPr marL="1371600" marR="0" lvl="2" indent="-3556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3pPr>
            <a:lvl4pPr marL="1828800" marR="0" lvl="3"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4pPr>
            <a:lvl5pPr marL="2286000" marR="0" lvl="4"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5pPr>
            <a:lvl6pPr marL="2743200" marR="0" lvl="5"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6pPr>
            <a:lvl7pPr marL="3200400" marR="0" lvl="6"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7pPr>
            <a:lvl8pPr marL="3657600" marR="0" lvl="7"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8pPr>
            <a:lvl9pPr marL="4114800" marR="0" lvl="8"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9pPr>
          </a:lstStyle>
          <a:p>
            <a:pPr marL="0" indent="0" algn="just"/>
            <a:endParaRPr lang="pt-BR" sz="1400" dirty="0" smtClean="0">
              <a:solidFill>
                <a:schemeClr val="tx1"/>
              </a:solidFill>
            </a:endParaRPr>
          </a:p>
          <a:p>
            <a:pPr marL="0" algn="just"/>
            <a:r>
              <a:rPr lang="pt-BR" sz="1400" b="1" cap="all" dirty="0" smtClean="0">
                <a:solidFill>
                  <a:schemeClr val="tx1"/>
                </a:solidFill>
              </a:rPr>
              <a:t>1.Famílias inscritas do Cadastro Único – CADUNICO - para Programas Sociais do Governo Federal</a:t>
            </a:r>
          </a:p>
          <a:p>
            <a:pPr marL="0" algn="just"/>
            <a:r>
              <a:rPr lang="pt-BR" sz="1400" dirty="0" smtClean="0">
                <a:solidFill>
                  <a:schemeClr val="tx1"/>
                </a:solidFill>
              </a:rPr>
              <a:t>com renda familiar mensal, por pessoa, menor ou igual a meio salário mínimo nacional (todos os beneficiários de bolsa família em razão de serem os mesmos critérios para concessão do PBF e TSEE) ou com renda mensal de até três salários mínimos, com pessoa portadora de doença em que o tratamento médico exija o uso continuado de equipamentos que funcionam com energia elétrica.</a:t>
            </a:r>
          </a:p>
          <a:p>
            <a:pPr marL="0" algn="just"/>
            <a:endParaRPr lang="pt-BR" sz="1400" dirty="0" smtClean="0">
              <a:solidFill>
                <a:schemeClr val="tx1"/>
              </a:solidFill>
            </a:endParaRPr>
          </a:p>
          <a:p>
            <a:pPr marL="0" algn="just"/>
            <a:endParaRPr lang="pt-BR" sz="1400" cap="all" dirty="0" smtClean="0">
              <a:solidFill>
                <a:schemeClr val="tx1"/>
              </a:solidFill>
            </a:endParaRPr>
          </a:p>
          <a:p>
            <a:pPr marL="0" algn="just"/>
            <a:r>
              <a:rPr lang="pt-BR" sz="1400" b="1" cap="all" dirty="0" smtClean="0">
                <a:solidFill>
                  <a:schemeClr val="tx1"/>
                </a:solidFill>
              </a:rPr>
              <a:t>2. Famílias inscritas no Benefício da Prestação Continuada da Assistência Social (BPC) basta um membro da família receber o BPC que a família tem direito ao benefício da tarifa social, INDEPENDENTE DA UNIDADE CONSUMIDORA ESTAR NO NOME DO IDOSO OU DEFICIENTE.</a:t>
            </a:r>
          </a:p>
          <a:p>
            <a:pPr marL="0" algn="just"/>
            <a:endParaRPr lang="pt-BR" sz="1400" dirty="0" smtClean="0">
              <a:solidFill>
                <a:schemeClr val="tx1"/>
              </a:solidFill>
            </a:endParaRPr>
          </a:p>
          <a:p>
            <a:pPr marL="0" algn="just"/>
            <a:r>
              <a:rPr lang="pt-BR" sz="1400" b="1" cap="all" dirty="0" smtClean="0">
                <a:solidFill>
                  <a:schemeClr val="tx1"/>
                </a:solidFill>
              </a:rPr>
              <a:t>3. Família indígena ou quilombola </a:t>
            </a:r>
            <a:endParaRPr lang="pt-BR" sz="1400" dirty="0" smtClean="0">
              <a:solidFill>
                <a:schemeClr val="tx1"/>
              </a:solidFill>
            </a:endParaRPr>
          </a:p>
          <a:p>
            <a:pPr marL="0" algn="just"/>
            <a:endParaRPr lang="pt-BR" sz="1400" dirty="0" smtClean="0">
              <a:solidFill>
                <a:schemeClr val="tx1"/>
              </a:solidFill>
            </a:endParaRPr>
          </a:p>
          <a:p>
            <a:pPr marL="0"/>
            <a:endParaRPr lang="pt-BR" sz="1400" cap="all" dirty="0">
              <a:solidFill>
                <a:schemeClr val="tx1"/>
              </a:solidFill>
            </a:endParaRPr>
          </a:p>
        </p:txBody>
      </p:sp>
    </p:spTree>
    <p:extLst>
      <p:ext uri="{BB962C8B-B14F-4D97-AF65-F5344CB8AC3E}">
        <p14:creationId xmlns:p14="http://schemas.microsoft.com/office/powerpoint/2010/main" val="1841754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Tarifa Social – Faixa de Descontos</a:t>
            </a:r>
            <a:endParaRPr lang="pt-BR" dirty="0"/>
          </a:p>
        </p:txBody>
      </p:sp>
      <p:sp>
        <p:nvSpPr>
          <p:cNvPr id="6" name="Espaço Reservado para Texto 5"/>
          <p:cNvSpPr>
            <a:spLocks noGrp="1"/>
          </p:cNvSpPr>
          <p:nvPr>
            <p:ph type="body" idx="1"/>
          </p:nvPr>
        </p:nvSpPr>
        <p:spPr/>
        <p:txBody>
          <a:bodyPr/>
          <a:lstStyle/>
          <a:p>
            <a:pPr marL="0" indent="0" algn="just">
              <a:buNone/>
            </a:pPr>
            <a:r>
              <a:rPr lang="pt-BR" sz="1800" dirty="0" smtClean="0">
                <a:latin typeface="Montserrat" panose="00000500000000000000" pitchFamily="2" charset="0"/>
              </a:rPr>
              <a:t>O desconto da tarifa social incide sobre faixas de consumo. Na prática, quanto menor o consumo da família maior será o percentual de desconto. </a:t>
            </a:r>
          </a:p>
          <a:p>
            <a:pPr marL="0" indent="0" algn="just">
              <a:buNone/>
            </a:pPr>
            <a:r>
              <a:rPr lang="pt-BR" sz="1800" dirty="0" smtClean="0">
                <a:latin typeface="Montserrat" panose="00000500000000000000" pitchFamily="2" charset="0"/>
              </a:rPr>
              <a:t>Tal forma de concessão de descontos se deu como forma de incentivo para que família de baixa renda busque ter um consumo consciente do uso da energia elétrica para ter maiores descontos.</a:t>
            </a:r>
          </a:p>
          <a:p>
            <a:pPr marL="0" indent="0" algn="just">
              <a:buNone/>
            </a:pPr>
            <a:r>
              <a:rPr lang="pt-BR" sz="1800" dirty="0" smtClean="0">
                <a:latin typeface="Montserrat" panose="00000500000000000000" pitchFamily="2" charset="0"/>
              </a:rPr>
              <a:t>Os descontos incidirão até o percentual de 220kwh.</a:t>
            </a:r>
          </a:p>
          <a:p>
            <a:pPr marL="76200" indent="0">
              <a:buNone/>
            </a:pPr>
            <a:endParaRPr lang="pt-BR" sz="1800" dirty="0">
              <a:latin typeface="Montserrat" panose="00000500000000000000" pitchFamily="2" charset="0"/>
            </a:endParaRPr>
          </a:p>
        </p:txBody>
      </p:sp>
      <p:sp>
        <p:nvSpPr>
          <p:cNvPr id="7" name="Espaço Reservado para Texto 6"/>
          <p:cNvSpPr>
            <a:spLocks noGrp="1"/>
          </p:cNvSpPr>
          <p:nvPr>
            <p:ph type="body" idx="2"/>
          </p:nvPr>
        </p:nvSpPr>
        <p:spPr/>
        <p:txBody>
          <a:bodyPr/>
          <a:lstStyle/>
          <a:p>
            <a:endParaRPr lang="pt-BR"/>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11</a:t>
            </a:fld>
            <a:endParaRPr lang="pt-BR"/>
          </a:p>
        </p:txBody>
      </p:sp>
      <p:graphicFrame>
        <p:nvGraphicFramePr>
          <p:cNvPr id="8" name="Tabela 7"/>
          <p:cNvGraphicFramePr>
            <a:graphicFrameLocks noGrp="1"/>
          </p:cNvGraphicFramePr>
          <p:nvPr>
            <p:extLst>
              <p:ext uri="{D42A27DB-BD31-4B8C-83A1-F6EECF244321}">
                <p14:modId xmlns:p14="http://schemas.microsoft.com/office/powerpoint/2010/main" val="4260542472"/>
              </p:ext>
            </p:extLst>
          </p:nvPr>
        </p:nvGraphicFramePr>
        <p:xfrm>
          <a:off x="4675975" y="1857900"/>
          <a:ext cx="4204366" cy="3744878"/>
        </p:xfrm>
        <a:graphic>
          <a:graphicData uri="http://schemas.openxmlformats.org/drawingml/2006/table">
            <a:tbl>
              <a:tblPr firstRow="1" bandRow="1">
                <a:tableStyleId>{F5AB1C69-6EDB-4FF4-983F-18BD219EF322}</a:tableStyleId>
              </a:tblPr>
              <a:tblGrid>
                <a:gridCol w="2664163">
                  <a:extLst>
                    <a:ext uri="{9D8B030D-6E8A-4147-A177-3AD203B41FA5}">
                      <a16:colId xmlns="" xmlns:a16="http://schemas.microsoft.com/office/drawing/2014/main" val="20000"/>
                    </a:ext>
                  </a:extLst>
                </a:gridCol>
                <a:gridCol w="1540203">
                  <a:extLst>
                    <a:ext uri="{9D8B030D-6E8A-4147-A177-3AD203B41FA5}">
                      <a16:colId xmlns="" xmlns:a16="http://schemas.microsoft.com/office/drawing/2014/main" val="20001"/>
                    </a:ext>
                  </a:extLst>
                </a:gridCol>
              </a:tblGrid>
              <a:tr h="6238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dirty="0" smtClean="0"/>
                        <a:t>CONSUMO MENSAL/TUSD</a:t>
                      </a:r>
                    </a:p>
                  </a:txBody>
                  <a:tcPr marL="70933" marR="70933" marT="35466" marB="3546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kern="1200" dirty="0" smtClean="0">
                          <a:effectLst/>
                        </a:rPr>
                        <a:t>PERCENTUAL DE DESCONTO</a:t>
                      </a:r>
                      <a:endParaRPr lang="pt-BR" sz="1500" dirty="0" smtClean="0"/>
                    </a:p>
                  </a:txBody>
                  <a:tcPr marL="70933" marR="70933" marT="35466" marB="35466" anchor="ctr"/>
                </a:tc>
                <a:extLst>
                  <a:ext uri="{0D108BD9-81ED-4DB2-BD59-A6C34878D82A}">
                    <a16:rowId xmlns="" xmlns:a16="http://schemas.microsoft.com/office/drawing/2014/main" val="10000"/>
                  </a:ext>
                </a:extLst>
              </a:tr>
              <a:tr h="5438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dirty="0" smtClean="0"/>
                        <a:t>Até 30 KWh</a:t>
                      </a:r>
                    </a:p>
                    <a:p>
                      <a:pPr algn="ctr"/>
                      <a:endParaRPr lang="pt-BR" sz="1500" dirty="0">
                        <a:latin typeface="Calibri" panose="020F0502020204030204" pitchFamily="34" charset="0"/>
                      </a:endParaRPr>
                    </a:p>
                  </a:txBody>
                  <a:tcPr marL="70933" marR="70933" marT="35466" marB="35466"/>
                </a:tc>
                <a:tc>
                  <a:txBody>
                    <a:bodyPr/>
                    <a:lstStyle/>
                    <a:p>
                      <a:pPr algn="ctr"/>
                      <a:r>
                        <a:rPr lang="pt-BR" sz="1500" dirty="0" smtClean="0"/>
                        <a:t>65%</a:t>
                      </a:r>
                      <a:endParaRPr lang="pt-BR" sz="1500" dirty="0">
                        <a:latin typeface="Calibri" panose="020F0502020204030204" pitchFamily="34" charset="0"/>
                      </a:endParaRPr>
                    </a:p>
                  </a:txBody>
                  <a:tcPr marL="70933" marR="70933" marT="35466" marB="35466"/>
                </a:tc>
                <a:extLst>
                  <a:ext uri="{0D108BD9-81ED-4DB2-BD59-A6C34878D82A}">
                    <a16:rowId xmlns="" xmlns:a16="http://schemas.microsoft.com/office/drawing/2014/main" val="10001"/>
                  </a:ext>
                </a:extLst>
              </a:tr>
              <a:tr h="7802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kern="1200" dirty="0" smtClean="0">
                          <a:effectLst/>
                        </a:rPr>
                        <a:t>De 31 KWh a 100 KWh</a:t>
                      </a:r>
                      <a:endParaRPr lang="pt-BR" sz="1500" dirty="0" smtClean="0"/>
                    </a:p>
                    <a:p>
                      <a:pPr algn="ctr"/>
                      <a:endParaRPr lang="pt-BR" sz="1500" dirty="0">
                        <a:latin typeface="Calibri" panose="020F0502020204030204" pitchFamily="34" charset="0"/>
                      </a:endParaRPr>
                    </a:p>
                  </a:txBody>
                  <a:tcPr marL="70933" marR="70933" marT="35466" marB="35466"/>
                </a:tc>
                <a:tc>
                  <a:txBody>
                    <a:bodyPr/>
                    <a:lstStyle/>
                    <a:p>
                      <a:pPr algn="ctr"/>
                      <a:r>
                        <a:rPr lang="pt-BR" sz="1500" dirty="0" smtClean="0"/>
                        <a:t>40%</a:t>
                      </a:r>
                      <a:endParaRPr lang="pt-BR" sz="1500" dirty="0">
                        <a:latin typeface="Calibri" panose="020F0502020204030204" pitchFamily="34" charset="0"/>
                      </a:endParaRPr>
                    </a:p>
                  </a:txBody>
                  <a:tcPr marL="70933" marR="70933" marT="35466" marB="35466"/>
                </a:tc>
                <a:extLst>
                  <a:ext uri="{0D108BD9-81ED-4DB2-BD59-A6C34878D82A}">
                    <a16:rowId xmlns="" xmlns:a16="http://schemas.microsoft.com/office/drawing/2014/main" val="10002"/>
                  </a:ext>
                </a:extLst>
              </a:tr>
              <a:tr h="7802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kern="1200" dirty="0" smtClean="0">
                          <a:effectLst/>
                        </a:rPr>
                        <a:t>De 101 KWh a 220 KWh</a:t>
                      </a:r>
                      <a:endParaRPr lang="pt-BR" sz="1500" dirty="0" smtClean="0"/>
                    </a:p>
                    <a:p>
                      <a:pPr algn="ctr"/>
                      <a:endParaRPr lang="pt-BR" sz="1500" dirty="0">
                        <a:latin typeface="Calibri" panose="020F0502020204030204" pitchFamily="34" charset="0"/>
                      </a:endParaRPr>
                    </a:p>
                  </a:txBody>
                  <a:tcPr marL="70933" marR="70933" marT="35466" marB="35466"/>
                </a:tc>
                <a:tc>
                  <a:txBody>
                    <a:bodyPr/>
                    <a:lstStyle/>
                    <a:p>
                      <a:pPr algn="ctr"/>
                      <a:r>
                        <a:rPr lang="pt-BR" sz="1500" dirty="0" smtClean="0"/>
                        <a:t>10%</a:t>
                      </a:r>
                      <a:endParaRPr lang="pt-BR" sz="1500" dirty="0">
                        <a:latin typeface="Calibri" panose="020F0502020204030204" pitchFamily="34" charset="0"/>
                      </a:endParaRPr>
                    </a:p>
                  </a:txBody>
                  <a:tcPr marL="70933" marR="70933" marT="35466" marB="35466"/>
                </a:tc>
                <a:extLst>
                  <a:ext uri="{0D108BD9-81ED-4DB2-BD59-A6C34878D82A}">
                    <a16:rowId xmlns="" xmlns:a16="http://schemas.microsoft.com/office/drawing/2014/main" val="10003"/>
                  </a:ext>
                </a:extLst>
              </a:tr>
              <a:tr h="10167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1500" dirty="0" smtClean="0"/>
                        <a:t>Exceção: até 5</a:t>
                      </a:r>
                      <a:r>
                        <a:rPr lang="pt-BR" sz="1500" baseline="0" dirty="0" smtClean="0"/>
                        <a:t>0KW/h</a:t>
                      </a:r>
                      <a:endParaRPr lang="pt-BR" sz="1500" dirty="0" smtClean="0"/>
                    </a:p>
                    <a:p>
                      <a:pPr algn="ctr"/>
                      <a:r>
                        <a:rPr lang="pt-BR" sz="1500" baseline="0" dirty="0" smtClean="0"/>
                        <a:t> Indígenas e quilombolas</a:t>
                      </a:r>
                      <a:endParaRPr lang="pt-BR" sz="1500" dirty="0" smtClean="0"/>
                    </a:p>
                    <a:p>
                      <a:pPr algn="ctr"/>
                      <a:endParaRPr lang="pt-BR" sz="1500" dirty="0">
                        <a:latin typeface="Calibri" panose="020F0502020204030204" pitchFamily="34" charset="0"/>
                      </a:endParaRPr>
                    </a:p>
                  </a:txBody>
                  <a:tcPr marL="70933" marR="70933" marT="35466" marB="35466"/>
                </a:tc>
                <a:tc>
                  <a:txBody>
                    <a:bodyPr/>
                    <a:lstStyle/>
                    <a:p>
                      <a:pPr algn="ctr"/>
                      <a:r>
                        <a:rPr lang="pt-BR" sz="1500" dirty="0" smtClean="0"/>
                        <a:t>100%</a:t>
                      </a:r>
                    </a:p>
                    <a:p>
                      <a:pPr algn="ctr"/>
                      <a:r>
                        <a:rPr lang="pt-BR" sz="1500" dirty="0" smtClean="0"/>
                        <a:t>(ISENCÃO)</a:t>
                      </a:r>
                      <a:endParaRPr lang="pt-BR" sz="1500" dirty="0">
                        <a:latin typeface="Calibri" panose="020F0502020204030204" pitchFamily="34" charset="0"/>
                      </a:endParaRPr>
                    </a:p>
                  </a:txBody>
                  <a:tcPr marL="70933" marR="70933" marT="35466" marB="35466"/>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027555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pt-BR" dirty="0" smtClean="0"/>
              <a:t>Art. 53-E</a:t>
            </a:r>
            <a:br>
              <a:rPr lang="pt-BR" dirty="0" smtClean="0"/>
            </a:br>
            <a:r>
              <a:rPr lang="pt-BR" dirty="0" smtClean="0"/>
              <a:t>da Resolução 414/2010 da ANEEL</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12</a:t>
            </a:fld>
            <a:endParaRPr lang="pt-BR"/>
          </a:p>
        </p:txBody>
      </p:sp>
      <p:pic>
        <p:nvPicPr>
          <p:cNvPr id="7" name="Espaço Reservado para Conteúdo 4"/>
          <p:cNvPicPr>
            <a:picLocks noChangeAspect="1"/>
          </p:cNvPicPr>
          <p:nvPr/>
        </p:nvPicPr>
        <p:blipFill>
          <a:blip r:embed="rId2"/>
          <a:stretch>
            <a:fillRect/>
          </a:stretch>
        </p:blipFill>
        <p:spPr>
          <a:xfrm>
            <a:off x="1560976" y="1896174"/>
            <a:ext cx="6028544" cy="5054920"/>
          </a:xfrm>
          <a:prstGeom prst="rect">
            <a:avLst/>
          </a:prstGeom>
          <a:noFill/>
          <a:ln>
            <a:noFill/>
          </a:ln>
        </p:spPr>
      </p:pic>
    </p:spTree>
    <p:extLst>
      <p:ext uri="{BB962C8B-B14F-4D97-AF65-F5344CB8AC3E}">
        <p14:creationId xmlns:p14="http://schemas.microsoft.com/office/powerpoint/2010/main" val="4024491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pt-BR" dirty="0" smtClean="0"/>
              <a:t>Art. 53-E</a:t>
            </a:r>
            <a:br>
              <a:rPr lang="pt-BR" dirty="0" smtClean="0"/>
            </a:br>
            <a:r>
              <a:rPr lang="pt-BR" dirty="0" smtClean="0"/>
              <a:t>da Resolução 414/2010 da ANEEL</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13</a:t>
            </a:fld>
            <a:endParaRPr lang="pt-BR"/>
          </a:p>
        </p:txBody>
      </p:sp>
      <p:pic>
        <p:nvPicPr>
          <p:cNvPr id="6" name="Espaço Reservado para Conteúdo 5"/>
          <p:cNvPicPr>
            <a:picLocks/>
          </p:cNvPicPr>
          <p:nvPr/>
        </p:nvPicPr>
        <p:blipFill rotWithShape="1">
          <a:blip r:embed="rId2"/>
          <a:srcRect l="49675" t="17415" r="23382" b="38637"/>
          <a:stretch/>
        </p:blipFill>
        <p:spPr bwMode="auto">
          <a:xfrm>
            <a:off x="1490134" y="1727875"/>
            <a:ext cx="6624000" cy="48226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5840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lstStyle/>
          <a:p>
            <a:r>
              <a:rPr lang="pt-BR" dirty="0" smtClean="0"/>
              <a:t>Simulação de Tarifa Social</a:t>
            </a:r>
            <a:br>
              <a:rPr lang="pt-BR" dirty="0" smtClean="0"/>
            </a:br>
            <a:r>
              <a:rPr lang="pt-BR" dirty="0" smtClean="0"/>
              <a:t>Consumo – Faixa 01</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14</a:t>
            </a:fld>
            <a:endParaRPr lang="pt-BR"/>
          </a:p>
        </p:txBody>
      </p:sp>
      <p:pic>
        <p:nvPicPr>
          <p:cNvPr id="7" name="Imagem 6"/>
          <p:cNvPicPr>
            <a:picLocks noChangeAspect="1"/>
          </p:cNvPicPr>
          <p:nvPr/>
        </p:nvPicPr>
        <p:blipFill>
          <a:blip r:embed="rId2"/>
          <a:stretch>
            <a:fillRect/>
          </a:stretch>
        </p:blipFill>
        <p:spPr>
          <a:xfrm>
            <a:off x="1020122" y="665019"/>
            <a:ext cx="7103756" cy="4696084"/>
          </a:xfrm>
          <a:prstGeom prst="rect">
            <a:avLst/>
          </a:prstGeom>
        </p:spPr>
      </p:pic>
    </p:spTree>
    <p:extLst>
      <p:ext uri="{BB962C8B-B14F-4D97-AF65-F5344CB8AC3E}">
        <p14:creationId xmlns:p14="http://schemas.microsoft.com/office/powerpoint/2010/main" val="3579348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a:xfrm>
            <a:off x="457200" y="5721911"/>
            <a:ext cx="8229600" cy="940200"/>
          </a:xfrm>
        </p:spPr>
        <p:txBody>
          <a:bodyPr/>
          <a:lstStyle/>
          <a:p>
            <a:r>
              <a:rPr lang="pt-BR" dirty="0"/>
              <a:t>Simulação de Tarifa Social</a:t>
            </a:r>
            <a:br>
              <a:rPr lang="pt-BR" dirty="0"/>
            </a:br>
            <a:r>
              <a:rPr lang="pt-BR" dirty="0"/>
              <a:t>Consumo – Faixa </a:t>
            </a:r>
            <a:r>
              <a:rPr lang="pt-BR" dirty="0" smtClean="0"/>
              <a:t>02 de Tarifa Social</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15</a:t>
            </a:fld>
            <a:endParaRPr lang="pt-BR"/>
          </a:p>
        </p:txBody>
      </p:sp>
      <p:pic>
        <p:nvPicPr>
          <p:cNvPr id="3" name="Imagem 2"/>
          <p:cNvPicPr>
            <a:picLocks noChangeAspect="1"/>
          </p:cNvPicPr>
          <p:nvPr/>
        </p:nvPicPr>
        <p:blipFill>
          <a:blip r:embed="rId2"/>
          <a:stretch>
            <a:fillRect/>
          </a:stretch>
        </p:blipFill>
        <p:spPr>
          <a:xfrm>
            <a:off x="1057613" y="698268"/>
            <a:ext cx="7028774" cy="4448348"/>
          </a:xfrm>
          <a:prstGeom prst="rect">
            <a:avLst/>
          </a:prstGeom>
        </p:spPr>
      </p:pic>
    </p:spTree>
    <p:extLst>
      <p:ext uri="{BB962C8B-B14F-4D97-AF65-F5344CB8AC3E}">
        <p14:creationId xmlns:p14="http://schemas.microsoft.com/office/powerpoint/2010/main" val="1168129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a:xfrm>
            <a:off x="457200" y="5721911"/>
            <a:ext cx="8229600" cy="940200"/>
          </a:xfrm>
        </p:spPr>
        <p:txBody>
          <a:bodyPr/>
          <a:lstStyle/>
          <a:p>
            <a:r>
              <a:rPr lang="pt-BR" dirty="0"/>
              <a:t>Simulação de Tarifa Social</a:t>
            </a:r>
            <a:br>
              <a:rPr lang="pt-BR" dirty="0"/>
            </a:br>
            <a:r>
              <a:rPr lang="pt-BR" dirty="0"/>
              <a:t>Consumo – Faixa </a:t>
            </a:r>
            <a:r>
              <a:rPr lang="pt-BR" dirty="0" smtClean="0"/>
              <a:t>03 de Tarifa Social</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16</a:t>
            </a:fld>
            <a:endParaRPr lang="pt-BR"/>
          </a:p>
        </p:txBody>
      </p:sp>
      <p:pic>
        <p:nvPicPr>
          <p:cNvPr id="2" name="Imagem 1"/>
          <p:cNvPicPr>
            <a:picLocks noChangeAspect="1"/>
          </p:cNvPicPr>
          <p:nvPr/>
        </p:nvPicPr>
        <p:blipFill>
          <a:blip r:embed="rId2"/>
          <a:stretch>
            <a:fillRect/>
          </a:stretch>
        </p:blipFill>
        <p:spPr>
          <a:xfrm>
            <a:off x="1098228" y="749114"/>
            <a:ext cx="6947543" cy="4487272"/>
          </a:xfrm>
          <a:prstGeom prst="rect">
            <a:avLst/>
          </a:prstGeom>
        </p:spPr>
      </p:pic>
    </p:spTree>
    <p:extLst>
      <p:ext uri="{BB962C8B-B14F-4D97-AF65-F5344CB8AC3E}">
        <p14:creationId xmlns:p14="http://schemas.microsoft.com/office/powerpoint/2010/main" val="3856066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523701" y="3693606"/>
            <a:ext cx="8229600" cy="940200"/>
          </a:xfrm>
        </p:spPr>
        <p:txBody>
          <a:bodyPr/>
          <a:lstStyle/>
          <a:p>
            <a:r>
              <a:rPr lang="pt-BR" b="1" dirty="0" smtClean="0"/>
              <a:t>Acesso ao website do simulador Energisa</a:t>
            </a:r>
            <a:endParaRPr lang="pt-BR" b="1" dirty="0"/>
          </a:p>
        </p:txBody>
      </p:sp>
      <p:sp>
        <p:nvSpPr>
          <p:cNvPr id="3" name="Espaço Reservado para Número de Slide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17</a:t>
            </a:fld>
            <a:endParaRPr lang="pt-BR"/>
          </a:p>
        </p:txBody>
      </p:sp>
      <p:sp>
        <p:nvSpPr>
          <p:cNvPr id="4" name="Retângulo 3"/>
          <p:cNvSpPr/>
          <p:nvPr/>
        </p:nvSpPr>
        <p:spPr>
          <a:xfrm>
            <a:off x="1348176" y="4433751"/>
            <a:ext cx="6580649" cy="400110"/>
          </a:xfrm>
          <a:prstGeom prst="rect">
            <a:avLst/>
          </a:prstGeom>
        </p:spPr>
        <p:txBody>
          <a:bodyPr wrap="none">
            <a:spAutoFit/>
          </a:bodyPr>
          <a:lstStyle/>
          <a:p>
            <a:pPr algn="ctr"/>
            <a:r>
              <a:rPr lang="pt-BR" sz="2000" dirty="0">
                <a:latin typeface="Montserrat" panose="00000500000000000000" pitchFamily="2" charset="0"/>
                <a:hlinkClick r:id="rId2"/>
              </a:rPr>
              <a:t>http://tarifasocial.energisa.com.br/tarifasocial.aspx</a:t>
            </a:r>
            <a:endParaRPr lang="pt-BR" sz="2000" dirty="0">
              <a:latin typeface="Montserrat" panose="00000500000000000000" pitchFamily="2" charset="0"/>
            </a:endParaRPr>
          </a:p>
        </p:txBody>
      </p:sp>
      <p:pic>
        <p:nvPicPr>
          <p:cNvPr id="5" name="Imagem 4"/>
          <p:cNvPicPr>
            <a:picLocks noChangeAspect="1"/>
          </p:cNvPicPr>
          <p:nvPr/>
        </p:nvPicPr>
        <p:blipFill>
          <a:blip r:embed="rId3"/>
          <a:stretch>
            <a:fillRect/>
          </a:stretch>
        </p:blipFill>
        <p:spPr>
          <a:xfrm>
            <a:off x="646669" y="1681232"/>
            <a:ext cx="2404722" cy="1589691"/>
          </a:xfrm>
          <a:prstGeom prst="rect">
            <a:avLst/>
          </a:prstGeom>
        </p:spPr>
      </p:pic>
      <p:pic>
        <p:nvPicPr>
          <p:cNvPr id="6" name="Imagem 5"/>
          <p:cNvPicPr>
            <a:picLocks noChangeAspect="1"/>
          </p:cNvPicPr>
          <p:nvPr/>
        </p:nvPicPr>
        <p:blipFill>
          <a:blip r:embed="rId4"/>
          <a:stretch>
            <a:fillRect/>
          </a:stretch>
        </p:blipFill>
        <p:spPr>
          <a:xfrm>
            <a:off x="3385797" y="1681232"/>
            <a:ext cx="2508547" cy="1587601"/>
          </a:xfrm>
          <a:prstGeom prst="rect">
            <a:avLst/>
          </a:prstGeom>
        </p:spPr>
      </p:pic>
      <p:pic>
        <p:nvPicPr>
          <p:cNvPr id="7" name="Imagem 6"/>
          <p:cNvPicPr>
            <a:picLocks noChangeAspect="1"/>
          </p:cNvPicPr>
          <p:nvPr/>
        </p:nvPicPr>
        <p:blipFill>
          <a:blip r:embed="rId5"/>
          <a:stretch>
            <a:fillRect/>
          </a:stretch>
        </p:blipFill>
        <p:spPr>
          <a:xfrm>
            <a:off x="6212124" y="1681232"/>
            <a:ext cx="2458049" cy="1587602"/>
          </a:xfrm>
          <a:prstGeom prst="rect">
            <a:avLst/>
          </a:prstGeom>
        </p:spPr>
      </p:pic>
    </p:spTree>
    <p:extLst>
      <p:ext uri="{BB962C8B-B14F-4D97-AF65-F5344CB8AC3E}">
        <p14:creationId xmlns:p14="http://schemas.microsoft.com/office/powerpoint/2010/main" val="114239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691200" y="634300"/>
            <a:ext cx="7761600" cy="65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Formas de Inscrição no CadÚnico</a:t>
            </a:r>
            <a:br>
              <a:rPr lang="en" dirty="0" smtClean="0"/>
            </a:br>
            <a:r>
              <a:rPr lang="en" sz="1600" dirty="0" smtClean="0"/>
              <a:t>01. VIA REQUERIMENTO DO USUÁRIO</a:t>
            </a:r>
            <a:endParaRPr dirty="0"/>
          </a:p>
        </p:txBody>
      </p:sp>
      <p:sp>
        <p:nvSpPr>
          <p:cNvPr id="217" name="Google Shape;217;p27"/>
          <p:cNvSpPr txBox="1"/>
          <p:nvPr/>
        </p:nvSpPr>
        <p:spPr>
          <a:xfrm>
            <a:off x="2699550" y="2323275"/>
            <a:ext cx="3744900" cy="778200"/>
          </a:xfrm>
          <a:prstGeom prst="rect">
            <a:avLst/>
          </a:prstGeom>
          <a:noFill/>
          <a:ln w="114300" cap="rnd" cmpd="sng">
            <a:solidFill>
              <a:srgbClr val="C7F464"/>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smtClean="0">
                <a:solidFill>
                  <a:srgbClr val="454F5B"/>
                </a:solidFill>
                <a:latin typeface="Montserrat"/>
                <a:ea typeface="Montserrat"/>
                <a:cs typeface="Montserrat"/>
                <a:sym typeface="Montserrat"/>
              </a:rPr>
              <a:t>Procurar o </a:t>
            </a:r>
            <a:r>
              <a:rPr lang="en" sz="1600" b="1" dirty="0" smtClean="0">
                <a:solidFill>
                  <a:srgbClr val="454F5B"/>
                </a:solidFill>
                <a:latin typeface="Montserrat"/>
                <a:ea typeface="Montserrat"/>
                <a:cs typeface="Montserrat"/>
                <a:sym typeface="Montserrat"/>
              </a:rPr>
              <a:t>CRAS</a:t>
            </a:r>
            <a:r>
              <a:rPr lang="en" sz="1600" dirty="0" smtClean="0">
                <a:solidFill>
                  <a:srgbClr val="454F5B"/>
                </a:solidFill>
                <a:latin typeface="Montserrat"/>
                <a:ea typeface="Montserrat"/>
                <a:cs typeface="Montserrat"/>
                <a:sym typeface="Montserrat"/>
              </a:rPr>
              <a:t> ou a </a:t>
            </a:r>
            <a:r>
              <a:rPr lang="en" sz="1600" b="1" dirty="0" smtClean="0">
                <a:solidFill>
                  <a:srgbClr val="454F5B"/>
                </a:solidFill>
                <a:latin typeface="Montserrat"/>
                <a:ea typeface="Montserrat"/>
                <a:cs typeface="Montserrat"/>
                <a:sym typeface="Montserrat"/>
              </a:rPr>
              <a:t>Secretaria Municipal de Assistência Social</a:t>
            </a:r>
            <a:endParaRPr sz="2400" b="1" dirty="0">
              <a:solidFill>
                <a:srgbClr val="454F5B"/>
              </a:solidFill>
              <a:latin typeface="Montserrat"/>
              <a:ea typeface="Montserrat"/>
              <a:cs typeface="Montserrat"/>
              <a:sym typeface="Montserrat"/>
            </a:endParaRPr>
          </a:p>
        </p:txBody>
      </p:sp>
      <p:sp>
        <p:nvSpPr>
          <p:cNvPr id="218" name="Google Shape;218;p27"/>
          <p:cNvSpPr txBox="1"/>
          <p:nvPr/>
        </p:nvSpPr>
        <p:spPr>
          <a:xfrm>
            <a:off x="2209099" y="3695688"/>
            <a:ext cx="3744900" cy="778200"/>
          </a:xfrm>
          <a:prstGeom prst="rect">
            <a:avLst/>
          </a:prstGeom>
          <a:noFill/>
          <a:ln w="114300" cap="rnd" cmpd="sng">
            <a:solidFill>
              <a:srgbClr val="C7F464"/>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rgbClr val="454F5B"/>
                </a:solidFill>
                <a:latin typeface="Montserrat"/>
                <a:ea typeface="Montserrat"/>
                <a:cs typeface="Montserrat"/>
                <a:sym typeface="Montserrat"/>
              </a:rPr>
              <a:t>Inscrição no</a:t>
            </a:r>
          </a:p>
          <a:p>
            <a:pPr marL="0" lvl="0" indent="0" algn="ctr" rtl="0">
              <a:spcBef>
                <a:spcPts val="0"/>
              </a:spcBef>
              <a:spcAft>
                <a:spcPts val="0"/>
              </a:spcAft>
              <a:buNone/>
            </a:pPr>
            <a:r>
              <a:rPr lang="en" sz="2000" b="1" dirty="0" smtClean="0">
                <a:solidFill>
                  <a:srgbClr val="454F5B"/>
                </a:solidFill>
                <a:latin typeface="Montserrat"/>
                <a:ea typeface="Montserrat"/>
                <a:cs typeface="Montserrat"/>
                <a:sym typeface="Montserrat"/>
              </a:rPr>
              <a:t>Cadastro Único</a:t>
            </a:r>
            <a:endParaRPr sz="2000" dirty="0">
              <a:solidFill>
                <a:srgbClr val="454F5B"/>
              </a:solidFill>
              <a:latin typeface="Montserrat"/>
              <a:ea typeface="Montserrat"/>
              <a:cs typeface="Montserrat"/>
              <a:sym typeface="Montserrat"/>
            </a:endParaRPr>
          </a:p>
        </p:txBody>
      </p:sp>
      <p:sp>
        <p:nvSpPr>
          <p:cNvPr id="219" name="Google Shape;219;p27"/>
          <p:cNvSpPr txBox="1"/>
          <p:nvPr/>
        </p:nvSpPr>
        <p:spPr>
          <a:xfrm>
            <a:off x="2131171" y="5107002"/>
            <a:ext cx="4881657" cy="1091631"/>
          </a:xfrm>
          <a:prstGeom prst="rect">
            <a:avLst/>
          </a:prstGeom>
          <a:noFill/>
          <a:ln w="114300" cap="rnd" cmpd="sng">
            <a:solidFill>
              <a:srgbClr val="C7F464"/>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454F5B"/>
                </a:solidFill>
                <a:latin typeface="Montserrat"/>
                <a:ea typeface="Montserrat"/>
                <a:cs typeface="Montserrat"/>
                <a:sym typeface="Montserrat"/>
              </a:rPr>
              <a:t>Procurar a Concessionária de Energia</a:t>
            </a:r>
          </a:p>
          <a:p>
            <a:pPr marL="0" lvl="0" indent="0" algn="ctr" rtl="0">
              <a:spcBef>
                <a:spcPts val="0"/>
              </a:spcBef>
              <a:spcAft>
                <a:spcPts val="0"/>
              </a:spcAft>
              <a:buNone/>
            </a:pPr>
            <a:r>
              <a:rPr lang="en" sz="2400" dirty="0" smtClean="0">
                <a:solidFill>
                  <a:srgbClr val="454F5B"/>
                </a:solidFill>
                <a:latin typeface="Montserrat"/>
                <a:ea typeface="Montserrat"/>
                <a:cs typeface="Montserrat"/>
                <a:sym typeface="Montserrat"/>
              </a:rPr>
              <a:t>(</a:t>
            </a:r>
            <a:r>
              <a:rPr lang="en" sz="2400" b="1" dirty="0" smtClean="0">
                <a:solidFill>
                  <a:srgbClr val="454F5B"/>
                </a:solidFill>
                <a:latin typeface="Montserrat"/>
                <a:ea typeface="Montserrat"/>
                <a:cs typeface="Montserrat"/>
                <a:sym typeface="Montserrat"/>
              </a:rPr>
              <a:t>Energisa</a:t>
            </a:r>
            <a:r>
              <a:rPr lang="en" sz="2400" dirty="0" smtClean="0">
                <a:solidFill>
                  <a:srgbClr val="454F5B"/>
                </a:solidFill>
                <a:latin typeface="Montserrat"/>
                <a:ea typeface="Montserrat"/>
                <a:cs typeface="Montserrat"/>
                <a:sym typeface="Montserrat"/>
              </a:rPr>
              <a:t>)</a:t>
            </a:r>
            <a:endParaRPr sz="2400" dirty="0">
              <a:solidFill>
                <a:srgbClr val="454F5B"/>
              </a:solidFill>
              <a:latin typeface="Montserrat"/>
              <a:ea typeface="Montserrat"/>
              <a:cs typeface="Montserrat"/>
              <a:sym typeface="Montserrat"/>
            </a:endParaRPr>
          </a:p>
        </p:txBody>
      </p:sp>
      <p:cxnSp>
        <p:nvCxnSpPr>
          <p:cNvPr id="220" name="Google Shape;220;p27"/>
          <p:cNvCxnSpPr>
            <a:stCxn id="217" idx="2"/>
            <a:endCxn id="218" idx="0"/>
          </p:cNvCxnSpPr>
          <p:nvPr/>
        </p:nvCxnSpPr>
        <p:spPr>
          <a:xfrm>
            <a:off x="4572000" y="3101475"/>
            <a:ext cx="0" cy="594300"/>
          </a:xfrm>
          <a:prstGeom prst="straightConnector1">
            <a:avLst/>
          </a:prstGeom>
          <a:noFill/>
          <a:ln w="38100" cap="rnd" cmpd="sng">
            <a:solidFill>
              <a:srgbClr val="454F5B"/>
            </a:solidFill>
            <a:prstDash val="solid"/>
            <a:round/>
            <a:headEnd type="diamond" w="sm" len="sm"/>
            <a:tailEnd type="diamond" w="sm" len="sm"/>
          </a:ln>
        </p:spPr>
      </p:cxnSp>
      <p:cxnSp>
        <p:nvCxnSpPr>
          <p:cNvPr id="221" name="Google Shape;221;p27"/>
          <p:cNvCxnSpPr>
            <a:stCxn id="218" idx="2"/>
            <a:endCxn id="219" idx="0"/>
          </p:cNvCxnSpPr>
          <p:nvPr/>
        </p:nvCxnSpPr>
        <p:spPr>
          <a:xfrm>
            <a:off x="4572000" y="4473888"/>
            <a:ext cx="0" cy="594300"/>
          </a:xfrm>
          <a:prstGeom prst="straightConnector1">
            <a:avLst/>
          </a:prstGeom>
          <a:noFill/>
          <a:ln w="38100" cap="rnd" cmpd="sng">
            <a:solidFill>
              <a:srgbClr val="454F5B"/>
            </a:solidFill>
            <a:prstDash val="solid"/>
            <a:round/>
            <a:headEnd type="diamond" w="sm" len="sm"/>
            <a:tailEnd type="diamond" w="sm" len="sm"/>
          </a:ln>
        </p:spPr>
      </p:cxnSp>
      <p:sp>
        <p:nvSpPr>
          <p:cNvPr id="222" name="Google Shape;222;p27"/>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11" name="Agrupar 10"/>
          <p:cNvGrpSpPr/>
          <p:nvPr/>
        </p:nvGrpSpPr>
        <p:grpSpPr>
          <a:xfrm>
            <a:off x="6325985" y="3482214"/>
            <a:ext cx="2387548" cy="1205147"/>
            <a:chOff x="5992812" y="3371889"/>
            <a:chExt cx="2135187" cy="2046777"/>
          </a:xfrm>
        </p:grpSpPr>
        <p:sp>
          <p:nvSpPr>
            <p:cNvPr id="12" name="Retângulo Arredondado 11"/>
            <p:cNvSpPr/>
            <p:nvPr/>
          </p:nvSpPr>
          <p:spPr>
            <a:xfrm>
              <a:off x="5992812" y="3371889"/>
              <a:ext cx="2135187" cy="2046777"/>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2">
                <a:hueOff val="-882696"/>
                <a:satOff val="4218"/>
                <a:lumOff val="5883"/>
                <a:alphaOff val="0"/>
              </a:schemeClr>
            </a:fillRef>
            <a:effectRef idx="0">
              <a:schemeClr val="accent2">
                <a:hueOff val="-882696"/>
                <a:satOff val="4218"/>
                <a:lumOff val="5883"/>
                <a:alphaOff val="0"/>
              </a:schemeClr>
            </a:effectRef>
            <a:fontRef idx="minor">
              <a:schemeClr val="lt1"/>
            </a:fontRef>
          </p:style>
        </p:sp>
        <p:sp>
          <p:nvSpPr>
            <p:cNvPr id="13" name="CaixaDeTexto 12"/>
            <p:cNvSpPr txBox="1"/>
            <p:nvPr/>
          </p:nvSpPr>
          <p:spPr>
            <a:xfrm>
              <a:off x="6156362" y="3431834"/>
              <a:ext cx="1911688" cy="1926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200" kern="1200" dirty="0" smtClean="0">
                  <a:solidFill>
                    <a:srgbClr val="002060"/>
                  </a:solidFill>
                  <a:latin typeface="Montserrat" panose="00000500000000000000" pitchFamily="2" charset="0"/>
                </a:rPr>
                <a:t>Gerado o </a:t>
              </a:r>
              <a:r>
                <a:rPr lang="pt-BR" sz="1200" b="1" kern="1200" dirty="0" smtClean="0">
                  <a:solidFill>
                    <a:srgbClr val="002060"/>
                  </a:solidFill>
                  <a:latin typeface="Montserrat" panose="00000500000000000000" pitchFamily="2" charset="0"/>
                </a:rPr>
                <a:t>Número de Identificação Social</a:t>
              </a:r>
              <a:r>
                <a:rPr lang="pt-BR" sz="1200" kern="1200" dirty="0" smtClean="0">
                  <a:solidFill>
                    <a:srgbClr val="002060"/>
                  </a:solidFill>
                  <a:latin typeface="Montserrat" panose="00000500000000000000" pitchFamily="2" charset="0"/>
                </a:rPr>
                <a:t> (NIS) e entrega da </a:t>
              </a:r>
              <a:r>
                <a:rPr lang="pt-BR" sz="1200" b="1" kern="1200" dirty="0" smtClean="0">
                  <a:solidFill>
                    <a:srgbClr val="002060"/>
                  </a:solidFill>
                  <a:latin typeface="Montserrat" panose="00000500000000000000" pitchFamily="2" charset="0"/>
                </a:rPr>
                <a:t>Folha Resumo</a:t>
              </a:r>
              <a:r>
                <a:rPr lang="pt-BR" sz="1200" kern="1200" dirty="0" smtClean="0">
                  <a:solidFill>
                    <a:srgbClr val="002060"/>
                  </a:solidFill>
                  <a:latin typeface="Montserrat" panose="00000500000000000000" pitchFamily="2" charset="0"/>
                </a:rPr>
                <a:t> do CadÚnico ao declarante</a:t>
              </a:r>
            </a:p>
          </p:txBody>
        </p:sp>
      </p:grpSp>
      <p:cxnSp>
        <p:nvCxnSpPr>
          <p:cNvPr id="9" name="Google Shape;221;p27"/>
          <p:cNvCxnSpPr/>
          <p:nvPr/>
        </p:nvCxnSpPr>
        <p:spPr>
          <a:xfrm flipH="1">
            <a:off x="5821680" y="4084788"/>
            <a:ext cx="687185" cy="0"/>
          </a:xfrm>
          <a:prstGeom prst="straightConnector1">
            <a:avLst/>
          </a:prstGeom>
          <a:noFill/>
          <a:ln w="38100" cap="rnd" cmpd="sng">
            <a:solidFill>
              <a:srgbClr val="454F5B"/>
            </a:solidFill>
            <a:prstDash val="solid"/>
            <a:round/>
            <a:headEnd type="diamond" w="sm" len="sm"/>
            <a:tailEnd type="diamond" w="sm" len="sm"/>
          </a:ln>
        </p:spPr>
      </p:cxnSp>
    </p:spTree>
    <p:extLst>
      <p:ext uri="{BB962C8B-B14F-4D97-AF65-F5344CB8AC3E}">
        <p14:creationId xmlns:p14="http://schemas.microsoft.com/office/powerpoint/2010/main" val="1186299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691200" y="634300"/>
            <a:ext cx="7761600" cy="65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Formas de Inscrição no CadÚnico</a:t>
            </a:r>
            <a:br>
              <a:rPr lang="en" dirty="0" smtClean="0"/>
            </a:br>
            <a:r>
              <a:rPr lang="en" sz="1600" dirty="0" smtClean="0"/>
              <a:t>01. VIA REQUERIMENTO DO USUÁRIO</a:t>
            </a:r>
            <a:endParaRPr dirty="0"/>
          </a:p>
        </p:txBody>
      </p:sp>
      <p:sp>
        <p:nvSpPr>
          <p:cNvPr id="222" name="Google Shape;222;p27"/>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14" name="Espaço Reservado para Conteúdo 2"/>
          <p:cNvSpPr txBox="1">
            <a:spLocks/>
          </p:cNvSpPr>
          <p:nvPr/>
        </p:nvSpPr>
        <p:spPr>
          <a:xfrm>
            <a:off x="691200" y="1913467"/>
            <a:ext cx="8105667" cy="428294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pt-BR" sz="2400" dirty="0" smtClean="0">
                <a:latin typeface="Montserrat" panose="00000500000000000000" pitchFamily="2" charset="0"/>
              </a:rPr>
              <a:t>A Folha Resumo deve conter, no mínimo, conforme previsto na Portaria n° 38, de 23 de março de 2012, a transcrição das seguintes informações: </a:t>
            </a:r>
          </a:p>
          <a:p>
            <a:pPr algn="just"/>
            <a:endParaRPr lang="pt-BR" sz="2400" dirty="0" smtClean="0">
              <a:latin typeface="Montserrat" panose="00000500000000000000" pitchFamily="2" charset="0"/>
            </a:endParaRPr>
          </a:p>
          <a:p>
            <a:pPr algn="just"/>
            <a:r>
              <a:rPr lang="pt-BR" sz="2400" dirty="0" smtClean="0">
                <a:latin typeface="Montserrat" panose="00000500000000000000" pitchFamily="2" charset="0"/>
              </a:rPr>
              <a:t>● Renda familiar per capita;</a:t>
            </a:r>
          </a:p>
          <a:p>
            <a:pPr algn="just"/>
            <a:r>
              <a:rPr lang="pt-BR" sz="2400" dirty="0" smtClean="0">
                <a:latin typeface="Montserrat" panose="00000500000000000000" pitchFamily="2" charset="0"/>
              </a:rPr>
              <a:t>● Endereço de residência da família; </a:t>
            </a:r>
          </a:p>
          <a:p>
            <a:pPr algn="just"/>
            <a:r>
              <a:rPr lang="pt-BR" sz="2400" dirty="0" smtClean="0">
                <a:latin typeface="Montserrat" panose="00000500000000000000" pitchFamily="2" charset="0"/>
              </a:rPr>
              <a:t>● Composição familiar com nome completo, Número de Identificação Social (NIS) – se houver, data de nascimento e parentesco em relação ao Responsável pela Unidade Familiar (RF).</a:t>
            </a:r>
            <a:endParaRPr lang="pt-BR" sz="2400" dirty="0">
              <a:latin typeface="Montserrat" panose="00000500000000000000" pitchFamily="2" charset="0"/>
            </a:endParaRPr>
          </a:p>
        </p:txBody>
      </p:sp>
    </p:spTree>
    <p:extLst>
      <p:ext uri="{BB962C8B-B14F-4D97-AF65-F5344CB8AC3E}">
        <p14:creationId xmlns:p14="http://schemas.microsoft.com/office/powerpoint/2010/main" val="3641634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0" y="289924"/>
            <a:ext cx="5692756" cy="22691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4400" dirty="0" smtClean="0">
                <a:solidFill>
                  <a:srgbClr val="C7F464"/>
                </a:solidFill>
              </a:rPr>
              <a:t>Tarifa Social Energia Elétrica TSEE</a:t>
            </a:r>
            <a:endParaRPr sz="4400" dirty="0">
              <a:solidFill>
                <a:srgbClr val="C7F464"/>
              </a:solidFill>
            </a:endParaRPr>
          </a:p>
        </p:txBody>
      </p:sp>
      <p:sp>
        <p:nvSpPr>
          <p:cNvPr id="88" name="Google Shape;88;p14"/>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Subtítulo 1"/>
          <p:cNvSpPr>
            <a:spLocks noGrp="1"/>
          </p:cNvSpPr>
          <p:nvPr>
            <p:ph type="subTitle" idx="1"/>
          </p:nvPr>
        </p:nvSpPr>
        <p:spPr>
          <a:xfrm>
            <a:off x="6022299" y="2902627"/>
            <a:ext cx="2761546" cy="3690764"/>
          </a:xfrm>
        </p:spPr>
        <p:txBody>
          <a:bodyPr/>
          <a:lstStyle/>
          <a:p>
            <a:pPr>
              <a:buFont typeface="+mj-lt"/>
              <a:buAutoNum type="arabicPeriod"/>
            </a:pPr>
            <a:r>
              <a:rPr lang="pt-BR" sz="1600" dirty="0" smtClean="0"/>
              <a:t>Criação</a:t>
            </a:r>
          </a:p>
          <a:p>
            <a:pPr>
              <a:buFont typeface="+mj-lt"/>
              <a:buAutoNum type="arabicPeriod"/>
            </a:pPr>
            <a:r>
              <a:rPr lang="pt-BR" sz="1600" dirty="0" smtClean="0"/>
              <a:t>Conceito</a:t>
            </a:r>
          </a:p>
          <a:p>
            <a:pPr>
              <a:buFont typeface="+mj-lt"/>
              <a:buAutoNum type="arabicPeriod"/>
            </a:pPr>
            <a:r>
              <a:rPr lang="pt-BR" sz="1600" dirty="0" smtClean="0"/>
              <a:t>Legislação</a:t>
            </a:r>
          </a:p>
          <a:p>
            <a:pPr>
              <a:buFont typeface="+mj-lt"/>
              <a:buAutoNum type="arabicPeriod"/>
            </a:pPr>
            <a:r>
              <a:rPr lang="pt-BR" sz="1600" dirty="0" smtClean="0"/>
              <a:t>Inclusão</a:t>
            </a:r>
          </a:p>
          <a:p>
            <a:pPr>
              <a:buFont typeface="+mj-lt"/>
              <a:buAutoNum type="arabicPeriod"/>
            </a:pPr>
            <a:r>
              <a:rPr lang="pt-BR" sz="1600" dirty="0" smtClean="0"/>
              <a:t>Programas sociais atingidos</a:t>
            </a:r>
          </a:p>
          <a:p>
            <a:pPr>
              <a:buFont typeface="+mj-lt"/>
              <a:buAutoNum type="arabicPeriod"/>
            </a:pPr>
            <a:r>
              <a:rPr lang="pt-BR" sz="1600" dirty="0" smtClean="0"/>
              <a:t>Gestão do CadÚnico</a:t>
            </a:r>
          </a:p>
          <a:p>
            <a:pPr>
              <a:buFont typeface="+mj-lt"/>
              <a:buAutoNum type="arabicPeriod"/>
            </a:pPr>
            <a:r>
              <a:rPr lang="pt-BR" sz="1600" dirty="0" smtClean="0"/>
              <a:t>Quem tem direito?</a:t>
            </a:r>
          </a:p>
          <a:p>
            <a:pPr>
              <a:buFont typeface="+mj-lt"/>
              <a:buAutoNum type="arabicPeriod"/>
            </a:pPr>
            <a:r>
              <a:rPr lang="pt-BR" sz="1600" dirty="0" smtClean="0"/>
              <a:t>Simulação</a:t>
            </a:r>
          </a:p>
          <a:p>
            <a:pPr>
              <a:buFont typeface="+mj-lt"/>
              <a:buAutoNum type="arabicPeriod"/>
            </a:pPr>
            <a:r>
              <a:rPr lang="pt-BR" sz="1600" dirty="0" smtClean="0"/>
              <a:t>Solicitação de inclusão</a:t>
            </a:r>
          </a:p>
          <a:p>
            <a:pPr>
              <a:buFont typeface="+mj-lt"/>
              <a:buAutoNum type="arabicPeriod"/>
            </a:pPr>
            <a:r>
              <a:rPr lang="pt-BR" sz="1600" dirty="0" smtClean="0"/>
              <a:t>Déficit – Razões</a:t>
            </a:r>
          </a:p>
          <a:p>
            <a:pPr>
              <a:buFont typeface="+mj-lt"/>
              <a:buAutoNum type="arabicPeriod"/>
            </a:pPr>
            <a:r>
              <a:rPr lang="pt-BR" sz="1600" dirty="0" smtClean="0"/>
              <a:t>Benefícios</a:t>
            </a:r>
            <a:endParaRPr lang="pt-BR" sz="1600" dirty="0"/>
          </a:p>
          <a:p>
            <a:pPr marL="76200" indent="0"/>
            <a:endParaRPr lang="pt-BR" sz="1600" dirty="0" smtClean="0"/>
          </a:p>
        </p:txBody>
      </p:sp>
      <p:grpSp>
        <p:nvGrpSpPr>
          <p:cNvPr id="6" name="Agrupar 5"/>
          <p:cNvGrpSpPr/>
          <p:nvPr/>
        </p:nvGrpSpPr>
        <p:grpSpPr>
          <a:xfrm>
            <a:off x="6562443" y="1159397"/>
            <a:ext cx="1681258" cy="1396171"/>
            <a:chOff x="6100268" y="3510269"/>
            <a:chExt cx="2345703" cy="1947948"/>
          </a:xfrm>
        </p:grpSpPr>
        <p:grpSp>
          <p:nvGrpSpPr>
            <p:cNvPr id="7" name="Google Shape;521;p37"/>
            <p:cNvGrpSpPr/>
            <p:nvPr/>
          </p:nvGrpSpPr>
          <p:grpSpPr>
            <a:xfrm>
              <a:off x="6677336" y="3510269"/>
              <a:ext cx="1194918" cy="1947948"/>
              <a:chOff x="6730350" y="2315900"/>
              <a:chExt cx="257700" cy="420100"/>
            </a:xfrm>
            <a:solidFill>
              <a:srgbClr val="4ECDC4"/>
            </a:solidFill>
          </p:grpSpPr>
          <p:sp>
            <p:nvSpPr>
              <p:cNvPr id="20" name="Google Shape;522;p3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p3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4;p3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5;p3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6;p3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1;p37"/>
            <p:cNvGrpSpPr/>
            <p:nvPr/>
          </p:nvGrpSpPr>
          <p:grpSpPr>
            <a:xfrm rot="1782201">
              <a:off x="7732236" y="4294689"/>
              <a:ext cx="713735" cy="1163527"/>
              <a:chOff x="6730350" y="2315900"/>
              <a:chExt cx="257700" cy="420100"/>
            </a:xfrm>
            <a:solidFill>
              <a:schemeClr val="accent3">
                <a:lumMod val="75000"/>
              </a:schemeClr>
            </a:solidFill>
          </p:grpSpPr>
          <p:sp>
            <p:nvSpPr>
              <p:cNvPr id="15" name="Google Shape;522;p3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3;p3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4;p3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5;p3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6;p3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521;p37"/>
            <p:cNvGrpSpPr/>
            <p:nvPr/>
          </p:nvGrpSpPr>
          <p:grpSpPr>
            <a:xfrm rot="20081383">
              <a:off x="6100268" y="4294689"/>
              <a:ext cx="713735" cy="1163527"/>
              <a:chOff x="6730350" y="2315900"/>
              <a:chExt cx="257700" cy="420100"/>
            </a:xfrm>
            <a:solidFill>
              <a:schemeClr val="accent4">
                <a:lumMod val="75000"/>
              </a:schemeClr>
            </a:solidFill>
          </p:grpSpPr>
          <p:sp>
            <p:nvSpPr>
              <p:cNvPr id="10" name="Google Shape;522;p3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5;p3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p3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68;p12"/>
          <p:cNvSpPr txBox="1"/>
          <p:nvPr/>
        </p:nvSpPr>
        <p:spPr>
          <a:xfrm>
            <a:off x="217329" y="2669212"/>
            <a:ext cx="5111921" cy="3982915"/>
          </a:xfrm>
          <a:prstGeom prst="rect">
            <a:avLst/>
          </a:prstGeom>
          <a:noFill/>
          <a:ln>
            <a:noFill/>
          </a:ln>
        </p:spPr>
        <p:txBody>
          <a:bodyPr spcFirstLastPara="1" wrap="square" lIns="91425" tIns="91425" rIns="91425" bIns="91425" anchor="t" anchorCtr="0">
            <a:noAutofit/>
          </a:bodyPr>
          <a:lstStyle/>
          <a:p>
            <a:pPr lvl="0"/>
            <a:r>
              <a:rPr lang="pt-BR" b="1" dirty="0" smtClean="0">
                <a:solidFill>
                  <a:schemeClr val="tx1"/>
                </a:solidFill>
                <a:latin typeface="Montserrat"/>
                <a:ea typeface="Montserrat"/>
                <a:cs typeface="Montserrat"/>
                <a:sym typeface="Montserrat"/>
              </a:rPr>
              <a:t>MARIZA FATIMA GONÇALVES</a:t>
            </a:r>
          </a:p>
          <a:p>
            <a:pPr lvl="0">
              <a:buClr>
                <a:schemeClr val="dk1"/>
              </a:buClr>
              <a:buSzPts val="1100"/>
            </a:pPr>
            <a:r>
              <a:rPr lang="pt-BR" sz="1100" b="1" dirty="0" smtClean="0">
                <a:solidFill>
                  <a:srgbClr val="454F5B"/>
                </a:solidFill>
                <a:latin typeface="Montserrat"/>
                <a:ea typeface="Montserrat"/>
                <a:cs typeface="Montserrat"/>
                <a:sym typeface="Montserrat"/>
              </a:rPr>
              <a:t>DEFENSORA PÚBLICA ESTADUAL </a:t>
            </a:r>
            <a:endParaRPr lang="pt-BR" b="1" dirty="0" smtClean="0">
              <a:solidFill>
                <a:srgbClr val="454F5B"/>
              </a:solidFill>
              <a:latin typeface="Montserrat"/>
              <a:ea typeface="Montserrat"/>
              <a:cs typeface="Montserrat"/>
              <a:sym typeface="Montserrat"/>
            </a:endParaRPr>
          </a:p>
          <a:p>
            <a:pPr lvl="0">
              <a:spcBef>
                <a:spcPts val="800"/>
              </a:spcBef>
              <a:buClr>
                <a:schemeClr val="dk1"/>
              </a:buClr>
              <a:buSzPts val="1100"/>
            </a:pPr>
            <a:r>
              <a:rPr lang="pt-BR" sz="1200" dirty="0" smtClean="0">
                <a:solidFill>
                  <a:srgbClr val="454F5B"/>
                </a:solidFill>
                <a:latin typeface="Montserrat"/>
                <a:ea typeface="Montserrat"/>
                <a:cs typeface="Montserrat"/>
                <a:sym typeface="Montserrat"/>
              </a:rPr>
              <a:t>Titular </a:t>
            </a:r>
            <a:r>
              <a:rPr lang="pt-BR" sz="1200" dirty="0">
                <a:solidFill>
                  <a:srgbClr val="454F5B"/>
                </a:solidFill>
                <a:latin typeface="Montserrat"/>
                <a:ea typeface="Montserrat"/>
                <a:cs typeface="Montserrat"/>
                <a:sym typeface="Montserrat"/>
              </a:rPr>
              <a:t>da </a:t>
            </a:r>
            <a:r>
              <a:rPr lang="pt-BR" sz="1200" dirty="0" smtClean="0">
                <a:solidFill>
                  <a:srgbClr val="454F5B"/>
                </a:solidFill>
                <a:latin typeface="Montserrat"/>
                <a:ea typeface="Montserrat"/>
                <a:cs typeface="Montserrat"/>
                <a:sym typeface="Montserrat"/>
              </a:rPr>
              <a:t>2ª </a:t>
            </a:r>
            <a:r>
              <a:rPr lang="pt-BR" sz="1200" dirty="0">
                <a:solidFill>
                  <a:srgbClr val="454F5B"/>
                </a:solidFill>
                <a:latin typeface="Montserrat"/>
                <a:ea typeface="Montserrat"/>
                <a:cs typeface="Montserrat"/>
                <a:sym typeface="Montserrat"/>
              </a:rPr>
              <a:t>Defensoria de Defesa do Consumidor de </a:t>
            </a:r>
            <a:r>
              <a:rPr lang="pt-BR" sz="1200" dirty="0" smtClean="0">
                <a:solidFill>
                  <a:srgbClr val="454F5B"/>
                </a:solidFill>
                <a:latin typeface="Montserrat"/>
                <a:ea typeface="Montserrat"/>
                <a:cs typeface="Montserrat"/>
                <a:sym typeface="Montserrat"/>
              </a:rPr>
              <a:t>Dourados;</a:t>
            </a:r>
            <a:endParaRPr lang="pt-BR" sz="1200" dirty="0">
              <a:solidFill>
                <a:srgbClr val="454F5B"/>
              </a:solidFill>
              <a:latin typeface="Montserrat"/>
              <a:ea typeface="Montserrat"/>
              <a:cs typeface="Montserrat"/>
              <a:sym typeface="Montserrat"/>
            </a:endParaRPr>
          </a:p>
          <a:p>
            <a:pPr lvl="0">
              <a:spcBef>
                <a:spcPts val="800"/>
              </a:spcBef>
              <a:buClr>
                <a:schemeClr val="dk1"/>
              </a:buClr>
              <a:buSzPts val="1100"/>
            </a:pPr>
            <a:r>
              <a:rPr lang="pt-BR" sz="1200" dirty="0">
                <a:solidFill>
                  <a:srgbClr val="454F5B"/>
                </a:solidFill>
                <a:latin typeface="Montserrat"/>
                <a:ea typeface="Montserrat"/>
                <a:cs typeface="Montserrat"/>
                <a:sym typeface="Montserrat"/>
              </a:rPr>
              <a:t>Presidente da Comissão de Direito do Consumidor da 4ª Subseção da OAB Dourados/Itaporã (triênio 2019/2021</a:t>
            </a:r>
            <a:r>
              <a:rPr lang="pt-BR" sz="1200" dirty="0" smtClean="0">
                <a:solidFill>
                  <a:srgbClr val="454F5B"/>
                </a:solidFill>
                <a:latin typeface="Montserrat"/>
                <a:ea typeface="Montserrat"/>
                <a:cs typeface="Montserrat"/>
                <a:sym typeface="Montserrat"/>
              </a:rPr>
              <a:t>);</a:t>
            </a:r>
            <a:endParaRPr lang="pt-BR" sz="1200" dirty="0">
              <a:solidFill>
                <a:srgbClr val="454F5B"/>
              </a:solidFill>
              <a:latin typeface="Montserrat"/>
              <a:ea typeface="Montserrat"/>
              <a:cs typeface="Montserrat"/>
              <a:sym typeface="Montserrat"/>
            </a:endParaRPr>
          </a:p>
          <a:p>
            <a:pPr lvl="0">
              <a:spcBef>
                <a:spcPts val="800"/>
              </a:spcBef>
              <a:buClr>
                <a:schemeClr val="dk1"/>
              </a:buClr>
              <a:buSzPts val="1100"/>
            </a:pPr>
            <a:r>
              <a:rPr lang="pt-BR" sz="1200" dirty="0">
                <a:solidFill>
                  <a:srgbClr val="454F5B"/>
                </a:solidFill>
                <a:latin typeface="Montserrat"/>
                <a:ea typeface="Montserrat"/>
                <a:cs typeface="Montserrat"/>
                <a:sym typeface="Montserrat"/>
              </a:rPr>
              <a:t>Conselheira na 4ª Subseção OAB Dourados/Itaporã (triênio 2019/2021</a:t>
            </a:r>
            <a:r>
              <a:rPr lang="pt-BR" sz="1200" dirty="0" smtClean="0">
                <a:solidFill>
                  <a:srgbClr val="454F5B"/>
                </a:solidFill>
                <a:latin typeface="Montserrat"/>
                <a:ea typeface="Montserrat"/>
                <a:cs typeface="Montserrat"/>
                <a:sym typeface="Montserrat"/>
              </a:rPr>
              <a:t>);</a:t>
            </a:r>
            <a:endParaRPr lang="pt-BR" sz="1200" dirty="0">
              <a:solidFill>
                <a:srgbClr val="454F5B"/>
              </a:solidFill>
              <a:latin typeface="Montserrat"/>
              <a:ea typeface="Montserrat"/>
              <a:cs typeface="Montserrat"/>
              <a:sym typeface="Montserrat"/>
            </a:endParaRPr>
          </a:p>
          <a:p>
            <a:pPr lvl="0">
              <a:spcBef>
                <a:spcPts val="800"/>
              </a:spcBef>
              <a:buClr>
                <a:schemeClr val="dk1"/>
              </a:buClr>
              <a:buSzPts val="1100"/>
            </a:pPr>
            <a:r>
              <a:rPr lang="pt-BR" sz="1200" dirty="0">
                <a:solidFill>
                  <a:srgbClr val="454F5B"/>
                </a:solidFill>
                <a:latin typeface="Montserrat"/>
                <a:ea typeface="Montserrat"/>
                <a:cs typeface="Montserrat"/>
                <a:sym typeface="Montserrat"/>
              </a:rPr>
              <a:t>Membro do CONDECON Conselho Municipal de Defesa do Consumidor de </a:t>
            </a:r>
            <a:r>
              <a:rPr lang="pt-BR" sz="1200" dirty="0" smtClean="0">
                <a:solidFill>
                  <a:srgbClr val="454F5B"/>
                </a:solidFill>
                <a:latin typeface="Montserrat"/>
                <a:ea typeface="Montserrat"/>
                <a:cs typeface="Montserrat"/>
                <a:sym typeface="Montserrat"/>
              </a:rPr>
              <a:t>Dourados/MS;</a:t>
            </a:r>
            <a:endParaRPr lang="pt-BR" sz="1200" dirty="0">
              <a:solidFill>
                <a:srgbClr val="454F5B"/>
              </a:solidFill>
              <a:latin typeface="Montserrat"/>
              <a:ea typeface="Montserrat"/>
              <a:cs typeface="Montserrat"/>
              <a:sym typeface="Montserrat"/>
            </a:endParaRPr>
          </a:p>
          <a:p>
            <a:pPr lvl="0">
              <a:spcBef>
                <a:spcPts val="800"/>
              </a:spcBef>
              <a:buClr>
                <a:schemeClr val="dk1"/>
              </a:buClr>
              <a:buSzPts val="1100"/>
            </a:pPr>
            <a:r>
              <a:rPr lang="pt-BR" sz="1200" dirty="0">
                <a:solidFill>
                  <a:srgbClr val="454F5B"/>
                </a:solidFill>
                <a:latin typeface="Montserrat"/>
                <a:ea typeface="Montserrat"/>
                <a:cs typeface="Montserrat"/>
                <a:sym typeface="Montserrat"/>
              </a:rPr>
              <a:t>Representante da DP/MS no Conselho de Usuários da TIM Região Centro </a:t>
            </a:r>
            <a:r>
              <a:rPr lang="pt-BR" sz="1200" dirty="0" smtClean="0">
                <a:solidFill>
                  <a:srgbClr val="454F5B"/>
                </a:solidFill>
                <a:latin typeface="Montserrat"/>
                <a:ea typeface="Montserrat"/>
                <a:cs typeface="Montserrat"/>
                <a:sym typeface="Montserrat"/>
              </a:rPr>
              <a:t>Oeste;</a:t>
            </a:r>
            <a:endParaRPr lang="pt-BR" sz="1200" dirty="0">
              <a:solidFill>
                <a:srgbClr val="454F5B"/>
              </a:solidFill>
              <a:latin typeface="Montserrat"/>
              <a:ea typeface="Montserrat"/>
              <a:cs typeface="Montserrat"/>
              <a:sym typeface="Montserrat"/>
            </a:endParaRPr>
          </a:p>
          <a:p>
            <a:pPr lvl="0">
              <a:spcBef>
                <a:spcPts val="800"/>
              </a:spcBef>
              <a:buClr>
                <a:schemeClr val="dk1"/>
              </a:buClr>
              <a:buSzPts val="1100"/>
            </a:pPr>
            <a:r>
              <a:rPr lang="pt-BR" sz="1200" dirty="0">
                <a:solidFill>
                  <a:srgbClr val="454F5B"/>
                </a:solidFill>
                <a:latin typeface="Montserrat"/>
                <a:ea typeface="Montserrat"/>
                <a:cs typeface="Montserrat"/>
                <a:sym typeface="Montserrat"/>
              </a:rPr>
              <a:t>Membro da Comissão Nacional de Defesa de Direitos do Consumidor do </a:t>
            </a:r>
            <a:r>
              <a:rPr lang="pt-BR" sz="1200" dirty="0" smtClean="0">
                <a:solidFill>
                  <a:srgbClr val="454F5B"/>
                </a:solidFill>
                <a:latin typeface="Montserrat"/>
                <a:ea typeface="Montserrat"/>
                <a:cs typeface="Montserrat"/>
                <a:sym typeface="Montserrat"/>
              </a:rPr>
              <a:t>CONDEGE </a:t>
            </a:r>
            <a:r>
              <a:rPr lang="pt-BR" sz="1200" dirty="0">
                <a:solidFill>
                  <a:srgbClr val="454F5B"/>
                </a:solidFill>
                <a:latin typeface="Montserrat"/>
                <a:ea typeface="Montserrat"/>
                <a:cs typeface="Montserrat"/>
                <a:sym typeface="Montserrat"/>
              </a:rPr>
              <a:t>(Colégio Nacional de Defensores Públicos </a:t>
            </a:r>
            <a:r>
              <a:rPr lang="pt-BR" sz="1200" dirty="0" smtClean="0">
                <a:solidFill>
                  <a:srgbClr val="454F5B"/>
                </a:solidFill>
                <a:latin typeface="Montserrat"/>
                <a:ea typeface="Montserrat"/>
                <a:cs typeface="Montserrat"/>
                <a:sym typeface="Montserrat"/>
              </a:rPr>
              <a:t>Gerais);</a:t>
            </a:r>
          </a:p>
          <a:p>
            <a:pPr lvl="0">
              <a:spcBef>
                <a:spcPts val="800"/>
              </a:spcBef>
              <a:buClr>
                <a:schemeClr val="dk1"/>
              </a:buClr>
              <a:buSzPts val="1100"/>
            </a:pPr>
            <a:r>
              <a:rPr lang="pt-BR" sz="1200" dirty="0" smtClean="0">
                <a:solidFill>
                  <a:srgbClr val="454F5B"/>
                </a:solidFill>
                <a:latin typeface="Montserrat"/>
                <a:ea typeface="Montserrat"/>
                <a:cs typeface="Montserrat"/>
                <a:sym typeface="Montserrat"/>
              </a:rPr>
              <a:t>Integrante </a:t>
            </a:r>
            <a:r>
              <a:rPr lang="pt-BR" sz="1200" dirty="0">
                <a:solidFill>
                  <a:srgbClr val="454F5B"/>
                </a:solidFill>
                <a:latin typeface="Montserrat"/>
                <a:ea typeface="Montserrat"/>
                <a:cs typeface="Montserrat"/>
                <a:sym typeface="Montserrat"/>
              </a:rPr>
              <a:t>do Sistema Nacional de Defesa do Consumidor (SNDC) sob a coordenação da </a:t>
            </a:r>
            <a:r>
              <a:rPr lang="pt-BR" sz="1200" dirty="0" smtClean="0">
                <a:solidFill>
                  <a:srgbClr val="454F5B"/>
                </a:solidFill>
                <a:latin typeface="Montserrat"/>
                <a:ea typeface="Montserrat"/>
                <a:cs typeface="Montserrat"/>
                <a:sym typeface="Montserrat"/>
              </a:rPr>
              <a:t>SENACON </a:t>
            </a:r>
            <a:r>
              <a:rPr lang="pt-BR" sz="1200" dirty="0">
                <a:solidFill>
                  <a:srgbClr val="454F5B"/>
                </a:solidFill>
                <a:latin typeface="Montserrat"/>
                <a:ea typeface="Montserrat"/>
                <a:cs typeface="Montserrat"/>
                <a:sym typeface="Montserrat"/>
              </a:rPr>
              <a:t>(Secretaria Nacional do Consumidor</a:t>
            </a:r>
            <a:r>
              <a:rPr lang="pt-BR" sz="1200" dirty="0" smtClean="0">
                <a:solidFill>
                  <a:srgbClr val="454F5B"/>
                </a:solidFill>
                <a:latin typeface="Montserrat"/>
                <a:ea typeface="Montserrat"/>
                <a:cs typeface="Montserrat"/>
                <a:sym typeface="Montserrat"/>
              </a:rPr>
              <a:t>);</a:t>
            </a:r>
            <a:endParaRPr sz="1200" dirty="0">
              <a:solidFill>
                <a:srgbClr val="454F5B"/>
              </a:solidFill>
              <a:latin typeface="Montserrat"/>
              <a:ea typeface="Montserrat"/>
              <a:cs typeface="Montserrat"/>
              <a:sym typeface="Montserrat"/>
            </a:endParaRPr>
          </a:p>
          <a:p>
            <a:pPr marL="0" lvl="0" indent="0" rtl="0">
              <a:spcBef>
                <a:spcPts val="600"/>
              </a:spcBef>
              <a:spcAft>
                <a:spcPts val="0"/>
              </a:spcAft>
              <a:buNone/>
            </a:pPr>
            <a:endParaRPr sz="1200" dirty="0">
              <a:solidFill>
                <a:srgbClr val="454F5B"/>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14" name="Google Shape;217;p27"/>
          <p:cNvSpPr txBox="1"/>
          <p:nvPr/>
        </p:nvSpPr>
        <p:spPr>
          <a:xfrm>
            <a:off x="3567546" y="4701310"/>
            <a:ext cx="2365267" cy="748161"/>
          </a:xfrm>
          <a:prstGeom prst="rect">
            <a:avLst/>
          </a:prstGeom>
          <a:noFill/>
          <a:ln w="114300" cap="rnd" cmpd="sng">
            <a:solidFill>
              <a:srgbClr val="C7F464"/>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smtClean="0">
                <a:solidFill>
                  <a:srgbClr val="454F5B"/>
                </a:solidFill>
                <a:latin typeface="Montserrat"/>
                <a:ea typeface="Montserrat"/>
                <a:cs typeface="Montserrat"/>
                <a:sym typeface="Montserrat"/>
              </a:rPr>
              <a:t>Cruzamento de</a:t>
            </a:r>
          </a:p>
          <a:p>
            <a:pPr marL="0" lvl="0" indent="0" algn="ctr" rtl="0">
              <a:spcBef>
                <a:spcPts val="0"/>
              </a:spcBef>
              <a:spcAft>
                <a:spcPts val="0"/>
              </a:spcAft>
              <a:buNone/>
            </a:pPr>
            <a:r>
              <a:rPr lang="en" sz="1600" b="1" dirty="0" smtClean="0">
                <a:solidFill>
                  <a:srgbClr val="454F5B"/>
                </a:solidFill>
                <a:latin typeface="Montserrat"/>
                <a:ea typeface="Montserrat"/>
                <a:cs typeface="Montserrat"/>
                <a:sym typeface="Montserrat"/>
              </a:rPr>
              <a:t>dados</a:t>
            </a:r>
            <a:endParaRPr sz="2400" b="1" dirty="0">
              <a:solidFill>
                <a:srgbClr val="454F5B"/>
              </a:solidFill>
              <a:latin typeface="Montserrat"/>
              <a:ea typeface="Montserrat"/>
              <a:cs typeface="Montserrat"/>
              <a:sym typeface="Montserrat"/>
            </a:endParaRPr>
          </a:p>
        </p:txBody>
      </p:sp>
      <p:sp>
        <p:nvSpPr>
          <p:cNvPr id="216" name="Google Shape;216;p27"/>
          <p:cNvSpPr txBox="1">
            <a:spLocks noGrp="1"/>
          </p:cNvSpPr>
          <p:nvPr>
            <p:ph type="title"/>
          </p:nvPr>
        </p:nvSpPr>
        <p:spPr>
          <a:xfrm>
            <a:off x="691200" y="634300"/>
            <a:ext cx="7761600" cy="65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Formas de Inscrição no CadÚnico</a:t>
            </a:r>
            <a:br>
              <a:rPr lang="en" dirty="0" smtClean="0"/>
            </a:br>
            <a:r>
              <a:rPr lang="en" sz="1600" dirty="0" smtClean="0"/>
              <a:t>02. INSERÇÃO DE OFÍCIO</a:t>
            </a:r>
            <a:endParaRPr dirty="0"/>
          </a:p>
        </p:txBody>
      </p:sp>
      <p:sp>
        <p:nvSpPr>
          <p:cNvPr id="217" name="Google Shape;217;p27"/>
          <p:cNvSpPr txBox="1"/>
          <p:nvPr/>
        </p:nvSpPr>
        <p:spPr>
          <a:xfrm>
            <a:off x="691200" y="4693550"/>
            <a:ext cx="2365267" cy="748161"/>
          </a:xfrm>
          <a:prstGeom prst="rect">
            <a:avLst/>
          </a:prstGeom>
          <a:noFill/>
          <a:ln w="114300" cap="rnd" cmpd="sng">
            <a:solidFill>
              <a:srgbClr val="C7F464"/>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rgbClr val="454F5B"/>
                </a:solidFill>
                <a:latin typeface="Montserrat"/>
                <a:ea typeface="Montserrat"/>
                <a:cs typeface="Montserrat"/>
                <a:sym typeface="Montserrat"/>
              </a:rPr>
              <a:t>Consulta</a:t>
            </a:r>
            <a:r>
              <a:rPr lang="en" sz="1600" dirty="0" smtClean="0">
                <a:solidFill>
                  <a:srgbClr val="454F5B"/>
                </a:solidFill>
                <a:latin typeface="Montserrat"/>
                <a:ea typeface="Montserrat"/>
                <a:cs typeface="Montserrat"/>
                <a:sym typeface="Montserrat"/>
              </a:rPr>
              <a:t> ao</a:t>
            </a:r>
          </a:p>
          <a:p>
            <a:pPr marL="0" lvl="0" indent="0" algn="ctr" rtl="0">
              <a:spcBef>
                <a:spcPts val="0"/>
              </a:spcBef>
              <a:spcAft>
                <a:spcPts val="0"/>
              </a:spcAft>
              <a:buNone/>
            </a:pPr>
            <a:r>
              <a:rPr lang="en" sz="1600" dirty="0" smtClean="0">
                <a:solidFill>
                  <a:srgbClr val="454F5B"/>
                </a:solidFill>
                <a:latin typeface="Montserrat"/>
                <a:ea typeface="Montserrat"/>
                <a:cs typeface="Montserrat"/>
                <a:sym typeface="Montserrat"/>
              </a:rPr>
              <a:t>CECAD</a:t>
            </a:r>
            <a:endParaRPr sz="2400" b="1" dirty="0">
              <a:solidFill>
                <a:srgbClr val="454F5B"/>
              </a:solidFill>
              <a:latin typeface="Montserrat"/>
              <a:ea typeface="Montserrat"/>
              <a:cs typeface="Montserrat"/>
              <a:sym typeface="Montserrat"/>
            </a:endParaRPr>
          </a:p>
        </p:txBody>
      </p:sp>
      <p:sp>
        <p:nvSpPr>
          <p:cNvPr id="219" name="Google Shape;219;p27"/>
          <p:cNvSpPr txBox="1"/>
          <p:nvPr/>
        </p:nvSpPr>
        <p:spPr>
          <a:xfrm>
            <a:off x="4947459" y="5892408"/>
            <a:ext cx="3422962" cy="726531"/>
          </a:xfrm>
          <a:prstGeom prst="rect">
            <a:avLst/>
          </a:prstGeom>
          <a:noFill/>
          <a:ln w="114300" cap="rnd" cmpd="sng">
            <a:solidFill>
              <a:srgbClr val="C7F464"/>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rgbClr val="454F5B"/>
                </a:solidFill>
                <a:latin typeface="Montserrat"/>
                <a:ea typeface="Montserrat"/>
                <a:cs typeface="Montserrat"/>
                <a:sym typeface="Montserrat"/>
              </a:rPr>
              <a:t>Inserção de ofício</a:t>
            </a:r>
            <a:endParaRPr sz="3200" b="1" dirty="0">
              <a:solidFill>
                <a:srgbClr val="454F5B"/>
              </a:solidFill>
              <a:latin typeface="Montserrat"/>
              <a:ea typeface="Montserrat"/>
              <a:cs typeface="Montserrat"/>
              <a:sym typeface="Montserrat"/>
            </a:endParaRPr>
          </a:p>
        </p:txBody>
      </p:sp>
      <p:sp>
        <p:nvSpPr>
          <p:cNvPr id="222" name="Google Shape;222;p27"/>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cxnSp>
        <p:nvCxnSpPr>
          <p:cNvPr id="9" name="Google Shape;221;p27"/>
          <p:cNvCxnSpPr/>
          <p:nvPr/>
        </p:nvCxnSpPr>
        <p:spPr>
          <a:xfrm flipH="1">
            <a:off x="2959947" y="5075391"/>
            <a:ext cx="687185" cy="0"/>
          </a:xfrm>
          <a:prstGeom prst="straightConnector1">
            <a:avLst/>
          </a:prstGeom>
          <a:noFill/>
          <a:ln w="38100" cap="rnd" cmpd="sng">
            <a:solidFill>
              <a:srgbClr val="454F5B"/>
            </a:solidFill>
            <a:prstDash val="solid"/>
            <a:round/>
            <a:headEnd type="diamond" w="sm" len="sm"/>
            <a:tailEnd type="diamond" w="sm" len="sm"/>
          </a:ln>
        </p:spPr>
      </p:cxnSp>
      <p:cxnSp>
        <p:nvCxnSpPr>
          <p:cNvPr id="15" name="Google Shape;220;p27"/>
          <p:cNvCxnSpPr/>
          <p:nvPr/>
        </p:nvCxnSpPr>
        <p:spPr>
          <a:xfrm>
            <a:off x="5240866" y="5359405"/>
            <a:ext cx="0" cy="618065"/>
          </a:xfrm>
          <a:prstGeom prst="straightConnector1">
            <a:avLst/>
          </a:prstGeom>
          <a:noFill/>
          <a:ln w="38100" cap="rnd" cmpd="sng">
            <a:solidFill>
              <a:srgbClr val="454F5B"/>
            </a:solidFill>
            <a:prstDash val="solid"/>
            <a:round/>
            <a:headEnd type="diamond" w="sm" len="sm"/>
            <a:tailEnd type="diamond" w="sm" len="sm"/>
          </a:ln>
        </p:spPr>
      </p:cxnSp>
      <p:sp>
        <p:nvSpPr>
          <p:cNvPr id="19" name="Espaço Reservado para Texto 5"/>
          <p:cNvSpPr txBox="1">
            <a:spLocks/>
          </p:cNvSpPr>
          <p:nvPr/>
        </p:nvSpPr>
        <p:spPr>
          <a:xfrm>
            <a:off x="691199" y="1735837"/>
            <a:ext cx="7937411" cy="28611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pt-BR" sz="1800" dirty="0">
                <a:latin typeface="Montserrat" panose="00000500000000000000" pitchFamily="2" charset="0"/>
              </a:rPr>
              <a:t>O modelo  inicial de atribuição da tarifa social foi preconizado numa lógica em que os interessados deveriam dirigir -se as respectivas concessionárias para obterem o TSEE. </a:t>
            </a:r>
            <a:endParaRPr lang="pt-BR" sz="1800" dirty="0" smtClean="0">
              <a:latin typeface="Montserrat" panose="00000500000000000000" pitchFamily="2" charset="0"/>
            </a:endParaRPr>
          </a:p>
          <a:p>
            <a:pPr algn="just"/>
            <a:r>
              <a:rPr lang="pt-BR" sz="1800" dirty="0" smtClean="0">
                <a:latin typeface="Montserrat" panose="00000500000000000000" pitchFamily="2" charset="0"/>
              </a:rPr>
              <a:t>A </a:t>
            </a:r>
            <a:r>
              <a:rPr lang="pt-BR" sz="1800" dirty="0">
                <a:latin typeface="Montserrat" panose="00000500000000000000" pitchFamily="2" charset="0"/>
              </a:rPr>
              <a:t>experiência acabou por demonstrar que o acesso ao benefício por iniciativa do interessado não alcançou satisfatoriamente as famílias com direito ao benefício, obrigando a prever um mecanismo que, através de uma busca sistêmica administrativa, as próprias concessionária de distribuição de energia elétrica procedam inserção do benefício de TSEE DE OFÍCIO, POR CONSULTA EXTRATIFICADA NO CADÚNICO (CECAD)</a:t>
            </a:r>
          </a:p>
        </p:txBody>
      </p:sp>
    </p:spTree>
    <p:extLst>
      <p:ext uri="{BB962C8B-B14F-4D97-AF65-F5344CB8AC3E}">
        <p14:creationId xmlns:p14="http://schemas.microsoft.com/office/powerpoint/2010/main" val="4139591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Déficit da TSEE</a:t>
            </a:r>
            <a:endParaRPr lang="pt-BR" dirty="0"/>
          </a:p>
        </p:txBody>
      </p:sp>
      <p:sp>
        <p:nvSpPr>
          <p:cNvPr id="2" name="Espaço Reservado para Número de Slide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21</a:t>
            </a:fld>
            <a:endParaRPr lang="pt-BR"/>
          </a:p>
        </p:txBody>
      </p:sp>
      <p:sp>
        <p:nvSpPr>
          <p:cNvPr id="6" name="Espaço Reservado para Texto 5"/>
          <p:cNvSpPr>
            <a:spLocks noGrp="1"/>
          </p:cNvSpPr>
          <p:nvPr>
            <p:ph type="body" idx="1"/>
          </p:nvPr>
        </p:nvSpPr>
        <p:spPr>
          <a:xfrm>
            <a:off x="691200" y="1919669"/>
            <a:ext cx="7761600" cy="4412100"/>
          </a:xfrm>
        </p:spPr>
        <p:txBody>
          <a:bodyPr/>
          <a:lstStyle/>
          <a:p>
            <a:r>
              <a:rPr lang="pt-BR" sz="1400" dirty="0" smtClean="0"/>
              <a:t>Devido ao aumento de reclamações quanto ao valor da conta de energia e falhas na prestação de serviços da </a:t>
            </a:r>
            <a:r>
              <a:rPr lang="pt-BR" sz="1400" dirty="0" err="1" smtClean="0"/>
              <a:t>Energisa</a:t>
            </a:r>
            <a:r>
              <a:rPr lang="pt-BR" sz="1400" dirty="0" smtClean="0"/>
              <a:t>/MS, houve um substancial aumento na procura por atendimento na defensoria pública de defesa do consumidor de dourados.</a:t>
            </a:r>
          </a:p>
          <a:p>
            <a:r>
              <a:rPr lang="pt-BR" sz="1400" dirty="0" smtClean="0"/>
              <a:t>Durante as entrevistas com pessoas de baixa renda e anamnese detalhada do consumo, faturamento e condição financeira da família, buscando alternativas legais com o estudo da legislação e atos normativos pertinentes, foram identificados que em muitos casos, embora a família estivesse devidamente inserida no cadastro único e beneficiária de bolsa família e BPC (critérios legais coincidentes para concessão da TSEE), não estavam sendo beneficiados com os descontos tarifários da TSEE na conta de energia mensal de sua residência.</a:t>
            </a:r>
          </a:p>
          <a:p>
            <a:r>
              <a:rPr lang="pt-BR" sz="1400" dirty="0" smtClean="0"/>
              <a:t>Foi iniciada uma pesquisa por  dados oficiais referente ao número de famílias de baixa renda inscritas no cadastro único com perfil TSEE e o número de famílias efetivamente beneficiadas. </a:t>
            </a:r>
          </a:p>
          <a:p>
            <a:r>
              <a:rPr lang="pt-BR" sz="1400" dirty="0" smtClean="0"/>
              <a:t>Em consulta a secretaria de assistência social do município foi informado pelo gestor que embora tivessem o numero de famílias com perfil para a TSEE, o número de famílias efetivamente contempladas com tal benefício poderia ser obtido junto a ANEEL ou junto a concessionária de energia elétrica de cada estado. </a:t>
            </a:r>
          </a:p>
          <a:p>
            <a:endParaRPr lang="pt-BR" sz="1400" dirty="0"/>
          </a:p>
          <a:p>
            <a:endParaRPr lang="pt-BR" sz="1400" dirty="0"/>
          </a:p>
        </p:txBody>
      </p:sp>
    </p:spTree>
    <p:extLst>
      <p:ext uri="{BB962C8B-B14F-4D97-AF65-F5344CB8AC3E}">
        <p14:creationId xmlns:p14="http://schemas.microsoft.com/office/powerpoint/2010/main" val="649586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91200" y="216130"/>
            <a:ext cx="7761600" cy="1075969"/>
          </a:xfrm>
        </p:spPr>
        <p:txBody>
          <a:bodyPr/>
          <a:lstStyle/>
          <a:p>
            <a:r>
              <a:rPr lang="pt-BR" dirty="0" smtClean="0"/>
              <a:t>Déficit da TSEE</a:t>
            </a:r>
            <a:br>
              <a:rPr lang="pt-BR" dirty="0" smtClean="0"/>
            </a:br>
            <a:r>
              <a:rPr lang="pt-BR" dirty="0" smtClean="0"/>
              <a:t>No Mato Grosso do Sul</a:t>
            </a:r>
            <a:endParaRPr lang="pt-BR" dirty="0"/>
          </a:p>
        </p:txBody>
      </p:sp>
      <p:sp>
        <p:nvSpPr>
          <p:cNvPr id="2" name="Espaço Reservado para Número de Slide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22</a:t>
            </a:fld>
            <a:endParaRPr lang="pt-BR"/>
          </a:p>
        </p:txBody>
      </p:sp>
      <p:sp>
        <p:nvSpPr>
          <p:cNvPr id="6" name="Espaço Reservado para Texto 5"/>
          <p:cNvSpPr>
            <a:spLocks noGrp="1"/>
          </p:cNvSpPr>
          <p:nvPr>
            <p:ph type="body" idx="1"/>
          </p:nvPr>
        </p:nvSpPr>
        <p:spPr>
          <a:xfrm>
            <a:off x="691200" y="1919669"/>
            <a:ext cx="7761600" cy="4412100"/>
          </a:xfrm>
        </p:spPr>
        <p:txBody>
          <a:bodyPr/>
          <a:lstStyle/>
          <a:p>
            <a:pPr marL="76200" indent="0">
              <a:buNone/>
            </a:pPr>
            <a:r>
              <a:rPr lang="pt-BR" sz="1800" dirty="0"/>
              <a:t>A</a:t>
            </a:r>
            <a:r>
              <a:rPr lang="pt-BR" sz="1800" dirty="0" smtClean="0"/>
              <a:t> </a:t>
            </a:r>
            <a:r>
              <a:rPr lang="pt-BR" sz="1800" b="1" dirty="0" smtClean="0"/>
              <a:t>Assembleia Legislativa/MS, </a:t>
            </a:r>
            <a:r>
              <a:rPr lang="pt-BR" sz="1800" dirty="0" smtClean="0"/>
              <a:t> obteve o levantamento de dados diretamente com a concessionária </a:t>
            </a:r>
            <a:r>
              <a:rPr lang="pt-BR" sz="1800" dirty="0" err="1" smtClean="0"/>
              <a:t>Energisa</a:t>
            </a:r>
            <a:r>
              <a:rPr lang="pt-BR" sz="1800" dirty="0" smtClean="0"/>
              <a:t>/MS em fevereiro/2019:</a:t>
            </a:r>
          </a:p>
          <a:p>
            <a:pPr>
              <a:lnSpc>
                <a:spcPct val="200000"/>
              </a:lnSpc>
            </a:pPr>
            <a:r>
              <a:rPr lang="pt-BR" sz="1800" b="1" dirty="0" smtClean="0"/>
              <a:t>292.984</a:t>
            </a:r>
            <a:r>
              <a:rPr lang="pt-BR" sz="1800" dirty="0" smtClean="0"/>
              <a:t> famílias de baixa renda </a:t>
            </a:r>
            <a:r>
              <a:rPr lang="pt-BR" sz="1800" b="1" dirty="0" smtClean="0"/>
              <a:t>com direito </a:t>
            </a:r>
            <a:r>
              <a:rPr lang="pt-BR" sz="1800" dirty="0" smtClean="0"/>
              <a:t>a tarifa social</a:t>
            </a:r>
          </a:p>
          <a:p>
            <a:pPr>
              <a:lnSpc>
                <a:spcPct val="200000"/>
              </a:lnSpc>
            </a:pPr>
            <a:r>
              <a:rPr lang="pt-BR" sz="1800" b="1" dirty="0" smtClean="0"/>
              <a:t>121.497</a:t>
            </a:r>
            <a:r>
              <a:rPr lang="pt-BR" sz="1800" dirty="0" smtClean="0"/>
              <a:t> famílias de baixa renda </a:t>
            </a:r>
            <a:r>
              <a:rPr lang="pt-BR" sz="1800" b="1" dirty="0" smtClean="0"/>
              <a:t>recebendo</a:t>
            </a:r>
            <a:r>
              <a:rPr lang="pt-BR" sz="1800" dirty="0" smtClean="0"/>
              <a:t> os descontos da tarifa social nas contas de energia</a:t>
            </a:r>
          </a:p>
          <a:p>
            <a:pPr>
              <a:lnSpc>
                <a:spcPct val="200000"/>
              </a:lnSpc>
            </a:pPr>
            <a:r>
              <a:rPr lang="pt-BR" sz="1800" b="1" dirty="0" smtClean="0"/>
              <a:t>171.000</a:t>
            </a:r>
            <a:r>
              <a:rPr lang="pt-BR" sz="1800" dirty="0" smtClean="0"/>
              <a:t> famílias de baixa renda </a:t>
            </a:r>
            <a:r>
              <a:rPr lang="pt-BR" sz="1800" b="1" u="sng" dirty="0" smtClean="0"/>
              <a:t>com direito e ainda não beneficiadas</a:t>
            </a:r>
            <a:r>
              <a:rPr lang="pt-BR" sz="1800" dirty="0" smtClean="0"/>
              <a:t> com a tarifa social em mato grosso do sul.</a:t>
            </a:r>
          </a:p>
          <a:p>
            <a:endParaRPr lang="pt-BR" sz="1800" dirty="0"/>
          </a:p>
        </p:txBody>
      </p:sp>
    </p:spTree>
    <p:extLst>
      <p:ext uri="{BB962C8B-B14F-4D97-AF65-F5344CB8AC3E}">
        <p14:creationId xmlns:p14="http://schemas.microsoft.com/office/powerpoint/2010/main" val="322772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ctrTitle" idx="4294967295"/>
          </p:nvPr>
        </p:nvSpPr>
        <p:spPr>
          <a:xfrm>
            <a:off x="685800" y="2111126"/>
            <a:ext cx="7772400" cy="26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smtClean="0">
                <a:solidFill>
                  <a:srgbClr val="FFFFFF"/>
                </a:solidFill>
              </a:rPr>
              <a:t>171.000</a:t>
            </a:r>
            <a:endParaRPr sz="7200" dirty="0">
              <a:solidFill>
                <a:srgbClr val="FFFFFF"/>
              </a:solidFill>
            </a:endParaRPr>
          </a:p>
        </p:txBody>
      </p:sp>
      <p:sp>
        <p:nvSpPr>
          <p:cNvPr id="192" name="Google Shape;192;p25"/>
          <p:cNvSpPr txBox="1">
            <a:spLocks noGrp="1"/>
          </p:cNvSpPr>
          <p:nvPr>
            <p:ph type="subTitle" idx="4294967295"/>
          </p:nvPr>
        </p:nvSpPr>
        <p:spPr>
          <a:xfrm>
            <a:off x="1262949" y="3700598"/>
            <a:ext cx="6618101" cy="1046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dirty="0" smtClean="0"/>
              <a:t>Déficit</a:t>
            </a:r>
          </a:p>
          <a:p>
            <a:pPr marL="0" lvl="0" indent="0" algn="ctr" rtl="0">
              <a:spcBef>
                <a:spcPts val="600"/>
              </a:spcBef>
              <a:spcAft>
                <a:spcPts val="0"/>
              </a:spcAft>
              <a:buNone/>
            </a:pPr>
            <a:endParaRPr lang="en" b="1" dirty="0" smtClean="0"/>
          </a:p>
          <a:p>
            <a:pPr marL="0" lvl="0" indent="0" algn="ctr" rtl="0">
              <a:spcBef>
                <a:spcPts val="600"/>
              </a:spcBef>
              <a:spcAft>
                <a:spcPts val="0"/>
              </a:spcAft>
              <a:buNone/>
            </a:pPr>
            <a:endParaRPr lang="en" sz="500" dirty="0" smtClean="0"/>
          </a:p>
          <a:p>
            <a:pPr marL="0" lvl="0" indent="0" algn="ctr" rtl="0">
              <a:spcBef>
                <a:spcPts val="600"/>
              </a:spcBef>
              <a:spcAft>
                <a:spcPts val="0"/>
              </a:spcAft>
              <a:buNone/>
            </a:pPr>
            <a:r>
              <a:rPr lang="en" dirty="0" smtClean="0"/>
              <a:t>Famílias de Baixa Renda fora</a:t>
            </a:r>
          </a:p>
          <a:p>
            <a:pPr marL="0" lvl="0" indent="0" algn="ctr" rtl="0">
              <a:spcBef>
                <a:spcPts val="600"/>
              </a:spcBef>
              <a:spcAft>
                <a:spcPts val="0"/>
              </a:spcAft>
              <a:buNone/>
            </a:pPr>
            <a:r>
              <a:rPr lang="en" dirty="0" smtClean="0"/>
              <a:t>da Tarifa Social de Energia Elétrica</a:t>
            </a:r>
          </a:p>
          <a:p>
            <a:pPr marL="0" lvl="0" indent="0" algn="ctr" rtl="0">
              <a:spcBef>
                <a:spcPts val="600"/>
              </a:spcBef>
              <a:spcAft>
                <a:spcPts val="0"/>
              </a:spcAft>
              <a:buNone/>
            </a:pPr>
            <a:r>
              <a:rPr lang="en" dirty="0" smtClean="0"/>
              <a:t>No Mato Grosso do Sul</a:t>
            </a:r>
            <a:endParaRPr dirty="0"/>
          </a:p>
        </p:txBody>
      </p:sp>
      <p:grpSp>
        <p:nvGrpSpPr>
          <p:cNvPr id="193" name="Google Shape;193;p25"/>
          <p:cNvGrpSpPr/>
          <p:nvPr/>
        </p:nvGrpSpPr>
        <p:grpSpPr>
          <a:xfrm>
            <a:off x="3266419" y="2123498"/>
            <a:ext cx="2611162" cy="2611004"/>
            <a:chOff x="3782700" y="1538287"/>
            <a:chExt cx="1578600" cy="1578600"/>
          </a:xfrm>
        </p:grpSpPr>
        <p:sp>
          <p:nvSpPr>
            <p:cNvPr id="194" name="Google Shape;194;p25"/>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rot="5400000">
              <a:off x="3782700" y="1538288"/>
              <a:ext cx="359400" cy="359400"/>
            </a:xfrm>
            <a:prstGeom prst="corner">
              <a:avLst>
                <a:gd name="adj1" fmla="val 50000"/>
                <a:gd name="adj2" fmla="val 50000"/>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25"/>
          <p:cNvSpPr txBox="1">
            <a:spLocks noGrp="1"/>
          </p:cNvSpPr>
          <p:nvPr>
            <p:ph type="sldNum" idx="12"/>
          </p:nvPr>
        </p:nvSpPr>
        <p:spPr>
          <a:xfrm>
            <a:off x="4297650" y="6369977"/>
            <a:ext cx="5487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515853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Beneficiários da Tarifa Social no Mato Grosso do Sul</a:t>
            </a:r>
            <a:endParaRPr lang="pt-BR"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24</a:t>
            </a:fld>
            <a:endParaRPr lang="pt-BR"/>
          </a:p>
        </p:txBody>
      </p:sp>
      <p:pic>
        <p:nvPicPr>
          <p:cNvPr id="7" name="Espaço Reservado para Conteúdo 3"/>
          <p:cNvPicPr>
            <a:picLocks/>
          </p:cNvPicPr>
          <p:nvPr/>
        </p:nvPicPr>
        <p:blipFill rotWithShape="1">
          <a:blip r:embed="rId2"/>
          <a:srcRect l="17207" t="19866" r="27901" b="11921"/>
          <a:stretch/>
        </p:blipFill>
        <p:spPr bwMode="auto">
          <a:xfrm>
            <a:off x="265698" y="666558"/>
            <a:ext cx="8623657" cy="4661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015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Beneficiários da Tarifa Social no Mato Grosso do Sul</a:t>
            </a:r>
            <a:endParaRPr lang="pt-BR"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25</a:t>
            </a:fld>
            <a:endParaRPr lang="pt-BR"/>
          </a:p>
        </p:txBody>
      </p:sp>
      <p:pic>
        <p:nvPicPr>
          <p:cNvPr id="6" name="Espaço Reservado para Conteúdo 3"/>
          <p:cNvPicPr>
            <a:picLocks/>
          </p:cNvPicPr>
          <p:nvPr/>
        </p:nvPicPr>
        <p:blipFill rotWithShape="1">
          <a:blip r:embed="rId2"/>
          <a:srcRect l="15874" t="16000" r="29095" b="12153"/>
          <a:stretch/>
        </p:blipFill>
        <p:spPr bwMode="auto">
          <a:xfrm>
            <a:off x="213171" y="659160"/>
            <a:ext cx="8717658" cy="4826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3242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Beneficiários da Tarifa Social no Mato Grosso do Sul</a:t>
            </a:r>
            <a:endParaRPr lang="pt-BR"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26</a:t>
            </a:fld>
            <a:endParaRPr lang="pt-BR"/>
          </a:p>
        </p:txBody>
      </p:sp>
      <p:pic>
        <p:nvPicPr>
          <p:cNvPr id="7" name="Espaço Reservado para Conteúdo 3"/>
          <p:cNvPicPr>
            <a:picLocks/>
          </p:cNvPicPr>
          <p:nvPr/>
        </p:nvPicPr>
        <p:blipFill rotWithShape="1">
          <a:blip r:embed="rId2"/>
          <a:srcRect l="12347" t="26042" r="22918" b="21878"/>
          <a:stretch/>
        </p:blipFill>
        <p:spPr bwMode="auto">
          <a:xfrm>
            <a:off x="228600" y="1058334"/>
            <a:ext cx="8686800" cy="43458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7267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91200" y="216130"/>
            <a:ext cx="7761600" cy="1075969"/>
          </a:xfrm>
        </p:spPr>
        <p:txBody>
          <a:bodyPr/>
          <a:lstStyle/>
          <a:p>
            <a:r>
              <a:rPr lang="pt-BR" dirty="0" smtClean="0"/>
              <a:t>Possíveis causas do déficit</a:t>
            </a:r>
            <a:endParaRPr lang="pt-BR" dirty="0"/>
          </a:p>
        </p:txBody>
      </p:sp>
      <p:sp>
        <p:nvSpPr>
          <p:cNvPr id="2" name="Espaço Reservado para Número de Slide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27</a:t>
            </a:fld>
            <a:endParaRPr lang="pt-BR"/>
          </a:p>
        </p:txBody>
      </p:sp>
      <p:sp>
        <p:nvSpPr>
          <p:cNvPr id="6" name="Espaço Reservado para Texto 5"/>
          <p:cNvSpPr>
            <a:spLocks noGrp="1"/>
          </p:cNvSpPr>
          <p:nvPr>
            <p:ph type="body" idx="1"/>
          </p:nvPr>
        </p:nvSpPr>
        <p:spPr>
          <a:xfrm>
            <a:off x="691200" y="1778352"/>
            <a:ext cx="7761600" cy="4412100"/>
          </a:xfrm>
        </p:spPr>
        <p:txBody>
          <a:bodyPr/>
          <a:lstStyle/>
          <a:p>
            <a:r>
              <a:rPr lang="pt-BR" sz="2000" b="1" dirty="0" smtClean="0"/>
              <a:t>FALTA DE DIVULGAÇÃO</a:t>
            </a:r>
          </a:p>
          <a:p>
            <a:r>
              <a:rPr lang="pt-BR" sz="1600" dirty="0" smtClean="0"/>
              <a:t>Inicialmente </a:t>
            </a:r>
            <a:r>
              <a:rPr lang="pt-BR" sz="1600" dirty="0"/>
              <a:t>se constatou a </a:t>
            </a:r>
            <a:r>
              <a:rPr lang="pt-BR" sz="1600" b="1" dirty="0"/>
              <a:t>necessidade de implementação de uma publicidade mais contundente</a:t>
            </a:r>
            <a:r>
              <a:rPr lang="pt-BR" sz="1600" dirty="0"/>
              <a:t>, de forma que o conhecimento do direito à obtenção da TSEE chegue até a  população de baixa renda, para uma maior busca do programa, dirigindo-se diretamente aos postos de atendimento da concessionária (forma tradicional de obtenção</a:t>
            </a:r>
            <a:r>
              <a:rPr lang="pt-BR" sz="1600" dirty="0" smtClean="0"/>
              <a:t>).</a:t>
            </a:r>
          </a:p>
          <a:p>
            <a:r>
              <a:rPr lang="pt-BR" sz="1800" b="1" dirty="0" smtClean="0"/>
              <a:t>FALHA SISTÊMICA AO CADASTRAR/RESGATAR DADOS</a:t>
            </a:r>
            <a:endParaRPr lang="pt-BR" sz="1800" b="1" dirty="0"/>
          </a:p>
          <a:p>
            <a:r>
              <a:rPr lang="pt-BR" sz="1600" dirty="0" smtClean="0"/>
              <a:t>Outrossim, aprofundando a análise através e interlocução com a concessionária </a:t>
            </a:r>
            <a:r>
              <a:rPr lang="pt-BR" sz="1600" dirty="0" err="1" smtClean="0"/>
              <a:t>Energisa</a:t>
            </a:r>
            <a:r>
              <a:rPr lang="pt-BR" sz="1600" dirty="0" smtClean="0"/>
              <a:t>/MS, secretaria de assistência social, operador municipal, cadastradores de CadÚnico e funcionários do CRAS do </a:t>
            </a:r>
            <a:r>
              <a:rPr lang="pt-BR" sz="1600" b="1" dirty="0" smtClean="0"/>
              <a:t>município de Dourados</a:t>
            </a:r>
            <a:r>
              <a:rPr lang="pt-BR" sz="1600" dirty="0" smtClean="0"/>
              <a:t>, em cotejo com a legislação, normas e decretos da ANEEL e MDS, foi verificado </a:t>
            </a:r>
            <a:r>
              <a:rPr lang="pt-BR" sz="1600" b="1" dirty="0" smtClean="0"/>
              <a:t>falhas na referida normatização</a:t>
            </a:r>
            <a:r>
              <a:rPr lang="pt-BR" sz="1600" dirty="0" smtClean="0"/>
              <a:t>, quanto a </a:t>
            </a:r>
            <a:r>
              <a:rPr lang="pt-BR" sz="1600" b="1" dirty="0" smtClean="0"/>
              <a:t>regras e formas de preenchimento do cadastro único</a:t>
            </a:r>
            <a:r>
              <a:rPr lang="pt-BR" sz="1600" dirty="0" smtClean="0"/>
              <a:t>, </a:t>
            </a:r>
            <a:r>
              <a:rPr lang="pt-BR" sz="1600" b="1" u="sng" dirty="0" smtClean="0"/>
              <a:t>dificultando a inserção administrativa do benefício TSEE pelo cruzamento de dados</a:t>
            </a:r>
            <a:r>
              <a:rPr lang="pt-BR" sz="1600" dirty="0" smtClean="0"/>
              <a:t>.</a:t>
            </a:r>
          </a:p>
          <a:p>
            <a:endParaRPr lang="pt-BR" sz="1800" dirty="0"/>
          </a:p>
        </p:txBody>
      </p:sp>
    </p:spTree>
    <p:extLst>
      <p:ext uri="{BB962C8B-B14F-4D97-AF65-F5344CB8AC3E}">
        <p14:creationId xmlns:p14="http://schemas.microsoft.com/office/powerpoint/2010/main" val="1543087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DADOS ATUALIZADOS ATÉ MAIO 2019</a:t>
            </a:r>
            <a:br>
              <a:rPr lang="pt-BR" dirty="0" smtClean="0"/>
            </a:br>
            <a:r>
              <a:rPr lang="pt-BR" dirty="0" smtClean="0"/>
              <a:t>REFERENTE A LOAS</a:t>
            </a:r>
            <a:endParaRPr lang="pt-BR" dirty="0"/>
          </a:p>
        </p:txBody>
      </p:sp>
      <p:sp>
        <p:nvSpPr>
          <p:cNvPr id="3" name="Espaço Reservado para Texto 2"/>
          <p:cNvSpPr>
            <a:spLocks noGrp="1"/>
          </p:cNvSpPr>
          <p:nvPr>
            <p:ph type="body" idx="1"/>
          </p:nvPr>
        </p:nvSpPr>
        <p:spPr/>
        <p:txBody>
          <a:bodyPr/>
          <a:lstStyle/>
          <a:p>
            <a:pPr marL="76200" indent="0">
              <a:buNone/>
            </a:pPr>
            <a:r>
              <a:rPr lang="pt-BR" dirty="0" smtClean="0">
                <a:solidFill>
                  <a:schemeClr val="tx1"/>
                </a:solidFill>
              </a:rPr>
              <a:t>TEMOS 83.000 (OITENTA E TRÊS MIL) BENEFICIÁRIOS DE LOAS NO ESTADO DE MATO GROSSO DO SUL</a:t>
            </a:r>
          </a:p>
          <a:p>
            <a:pPr marL="76200" indent="0">
              <a:buNone/>
            </a:pPr>
            <a:endParaRPr lang="pt-BR" dirty="0">
              <a:solidFill>
                <a:schemeClr val="tx1"/>
              </a:solidFill>
            </a:endParaRPr>
          </a:p>
          <a:p>
            <a:pPr marL="76200" indent="0">
              <a:buNone/>
            </a:pPr>
            <a:r>
              <a:rPr lang="pt-BR" dirty="0" smtClean="0">
                <a:solidFill>
                  <a:schemeClr val="tx1"/>
                </a:solidFill>
              </a:rPr>
              <a:t>APENAS 17.000 ESTÃO RECEBENDO O BENEFÍCIO DE TARIFA SOCIAL </a:t>
            </a:r>
          </a:p>
          <a:p>
            <a:pPr marL="76200" indent="0">
              <a:buNone/>
            </a:pPr>
            <a:endParaRPr lang="pt-BR" dirty="0">
              <a:solidFill>
                <a:schemeClr val="tx1"/>
              </a:solidFill>
            </a:endParaRPr>
          </a:p>
          <a:p>
            <a:pPr marL="76200" indent="0">
              <a:buNone/>
            </a:pPr>
            <a:r>
              <a:rPr lang="pt-BR" dirty="0" smtClean="0">
                <a:solidFill>
                  <a:schemeClr val="tx1"/>
                </a:solidFill>
              </a:rPr>
              <a:t>NECESSIDADE DE CONSTAR O NUMERO DO BENEFÍCIO (NB) NO CADASTRO ÚNICO</a:t>
            </a:r>
          </a:p>
          <a:p>
            <a:pPr marL="76200" indent="0">
              <a:buNone/>
            </a:pPr>
            <a:endParaRPr lang="pt-BR" dirty="0" smtClean="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28</a:t>
            </a:fld>
            <a:endParaRPr lang="pt-BR"/>
          </a:p>
        </p:txBody>
      </p:sp>
    </p:spTree>
    <p:extLst>
      <p:ext uri="{BB962C8B-B14F-4D97-AF65-F5344CB8AC3E}">
        <p14:creationId xmlns:p14="http://schemas.microsoft.com/office/powerpoint/2010/main" val="429368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95175" y="440574"/>
            <a:ext cx="7761600" cy="1075969"/>
          </a:xfrm>
        </p:spPr>
        <p:txBody>
          <a:bodyPr/>
          <a:lstStyle/>
          <a:p>
            <a:r>
              <a:rPr lang="pt-BR" dirty="0" smtClean="0"/>
              <a:t>Possíveis causas </a:t>
            </a:r>
            <a:r>
              <a:rPr lang="pt-BR" dirty="0"/>
              <a:t>do </a:t>
            </a:r>
            <a:r>
              <a:rPr lang="pt-BR" dirty="0" smtClean="0"/>
              <a:t>déficit</a:t>
            </a:r>
            <a:endParaRPr lang="pt-BR" sz="1800" dirty="0"/>
          </a:p>
        </p:txBody>
      </p:sp>
      <p:sp>
        <p:nvSpPr>
          <p:cNvPr id="2" name="Espaço Reservado para Número de Slide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29</a:t>
            </a:fld>
            <a:endParaRPr lang="pt-BR"/>
          </a:p>
        </p:txBody>
      </p:sp>
      <p:sp>
        <p:nvSpPr>
          <p:cNvPr id="6" name="Espaço Reservado para Texto 5"/>
          <p:cNvSpPr>
            <a:spLocks noGrp="1"/>
          </p:cNvSpPr>
          <p:nvPr>
            <p:ph type="body" idx="1"/>
          </p:nvPr>
        </p:nvSpPr>
        <p:spPr>
          <a:xfrm>
            <a:off x="716138" y="2954795"/>
            <a:ext cx="7761600" cy="2627393"/>
          </a:xfrm>
        </p:spPr>
        <p:txBody>
          <a:bodyPr/>
          <a:lstStyle/>
          <a:p>
            <a:pPr>
              <a:lnSpc>
                <a:spcPct val="150000"/>
              </a:lnSpc>
            </a:pPr>
            <a:r>
              <a:rPr lang="pt-BR" sz="1800" dirty="0" smtClean="0"/>
              <a:t>A </a:t>
            </a:r>
            <a:r>
              <a:rPr lang="pt-BR" sz="1800" b="1" dirty="0" smtClean="0"/>
              <a:t>ausência de preenchimento da unidade consumidora</a:t>
            </a:r>
            <a:r>
              <a:rPr lang="pt-BR" sz="1800" dirty="0" smtClean="0"/>
              <a:t> dificulta a </a:t>
            </a:r>
            <a:r>
              <a:rPr lang="pt-BR" sz="1800" b="1" dirty="0" smtClean="0"/>
              <a:t>vinculação do Código da Família/NIS</a:t>
            </a:r>
            <a:r>
              <a:rPr lang="pt-BR" sz="1800" dirty="0" smtClean="0"/>
              <a:t> ao numero da unidade consumidora do beneficiário, impossibilitando que a concessionária identifique </a:t>
            </a:r>
            <a:r>
              <a:rPr lang="pt-BR" sz="1800" b="1" dirty="0" smtClean="0"/>
              <a:t>através do cruzamento de dados e insira de ofício</a:t>
            </a:r>
            <a:r>
              <a:rPr lang="pt-BR" sz="1800" dirty="0" smtClean="0"/>
              <a:t>, de forma administrativa, pelo fato de um número expressivo de famílias de baixa renda residirem em imóvel no qual a unidade consumidora está cadastrada no nome de terceiros</a:t>
            </a:r>
            <a:endParaRPr lang="pt-BR" sz="1800" dirty="0"/>
          </a:p>
        </p:txBody>
      </p:sp>
      <p:sp>
        <p:nvSpPr>
          <p:cNvPr id="4" name="Retângulo 3"/>
          <p:cNvSpPr/>
          <p:nvPr/>
        </p:nvSpPr>
        <p:spPr>
          <a:xfrm>
            <a:off x="1220612" y="1796144"/>
            <a:ext cx="7166929" cy="1158651"/>
          </a:xfrm>
          <a:prstGeom prst="rect">
            <a:avLst/>
          </a:prstGeom>
        </p:spPr>
        <p:txBody>
          <a:bodyPr wrap="square">
            <a:spAutoFit/>
          </a:bodyPr>
          <a:lstStyle/>
          <a:p>
            <a:pPr>
              <a:lnSpc>
                <a:spcPct val="150000"/>
              </a:lnSpc>
            </a:pPr>
            <a:r>
              <a:rPr lang="pt-BR" sz="1600" b="1" dirty="0">
                <a:solidFill>
                  <a:srgbClr val="454F5B"/>
                </a:solidFill>
                <a:latin typeface="Montserrat" panose="00000500000000000000" pitchFamily="2" charset="0"/>
              </a:rPr>
              <a:t>1. FALTA DE PREENCHIMENTO DO CADERNO SUPLEMENTAR PELOS CADASTRADORES DO CADASTRO ÚNICO DOS CRAS DOS MUNICÍPIOS.</a:t>
            </a:r>
          </a:p>
        </p:txBody>
      </p:sp>
    </p:spTree>
    <p:extLst>
      <p:ext uri="{BB962C8B-B14F-4D97-AF65-F5344CB8AC3E}">
        <p14:creationId xmlns:p14="http://schemas.microsoft.com/office/powerpoint/2010/main" val="1551519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91200" y="634300"/>
            <a:ext cx="7761600" cy="65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smtClean="0"/>
              <a:t>Criação e Conceito</a:t>
            </a:r>
            <a:endParaRPr sz="4800" dirty="0"/>
          </a:p>
        </p:txBody>
      </p:sp>
      <p:sp>
        <p:nvSpPr>
          <p:cNvPr id="71" name="Google Shape;71;p12"/>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8" name="Espaço Reservado para Conteúdo 2"/>
          <p:cNvSpPr txBox="1">
            <a:spLocks/>
          </p:cNvSpPr>
          <p:nvPr/>
        </p:nvSpPr>
        <p:spPr>
          <a:xfrm>
            <a:off x="691200" y="1401363"/>
            <a:ext cx="7315200" cy="5456714"/>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F464"/>
              </a:buClr>
              <a:buSzPts val="2400"/>
              <a:buFont typeface="Montserrat"/>
              <a:buChar char="▣"/>
              <a:defRPr sz="2400" b="0" i="0" u="none" strike="noStrike" cap="none">
                <a:solidFill>
                  <a:srgbClr val="454F5B"/>
                </a:solidFill>
                <a:latin typeface="Montserrat"/>
                <a:ea typeface="Montserrat"/>
                <a:cs typeface="Montserrat"/>
                <a:sym typeface="Montserrat"/>
              </a:defRPr>
            </a:lvl1pPr>
            <a:lvl2pPr marL="914400" marR="0" lvl="1"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2pPr>
            <a:lvl3pPr marL="1371600" marR="0" lvl="2"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3pPr>
            <a:lvl4pPr marL="1828800" marR="0" lvl="3"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4pPr>
            <a:lvl5pPr marL="2286000" marR="0" lvl="4"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5pPr>
            <a:lvl6pPr marL="2743200" marR="0" lvl="5"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6pPr>
            <a:lvl7pPr marL="3200400" marR="0" lvl="6"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7pPr>
            <a:lvl8pPr marL="3657600" marR="0" lvl="7"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8pPr>
            <a:lvl9pPr marL="4114800" marR="0" lvl="8"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9pPr>
          </a:lstStyle>
          <a:p>
            <a:pPr marL="0" indent="0" algn="just">
              <a:buFont typeface="Montserrat"/>
              <a:buNone/>
            </a:pPr>
            <a:endParaRPr lang="pt-BR" dirty="0" smtClean="0">
              <a:solidFill>
                <a:schemeClr val="tx1"/>
              </a:solidFill>
            </a:endParaRPr>
          </a:p>
          <a:p>
            <a:pPr marL="0" indent="0" algn="just">
              <a:buFont typeface="Montserrat"/>
              <a:buNone/>
            </a:pPr>
            <a:endParaRPr lang="pt-BR" cap="all" dirty="0" smtClean="0">
              <a:solidFill>
                <a:schemeClr val="tx1"/>
              </a:solidFill>
            </a:endParaRPr>
          </a:p>
          <a:p>
            <a:pPr algn="just" eaLnBrk="0" hangingPunct="0">
              <a:spcBef>
                <a:spcPts val="0"/>
              </a:spcBef>
              <a:defRPr/>
            </a:pPr>
            <a:r>
              <a:rPr lang="pt-BR" dirty="0" smtClean="0">
                <a:solidFill>
                  <a:schemeClr val="tx1"/>
                </a:solidFill>
              </a:rPr>
              <a:t>A Tarifa Social de Energia Elétrica (</a:t>
            </a:r>
            <a:r>
              <a:rPr lang="pt-BR" b="1" dirty="0" smtClean="0">
                <a:solidFill>
                  <a:schemeClr val="tx1"/>
                </a:solidFill>
              </a:rPr>
              <a:t>TSEE</a:t>
            </a:r>
            <a:r>
              <a:rPr lang="pt-BR" dirty="0" smtClean="0">
                <a:solidFill>
                  <a:schemeClr val="tx1"/>
                </a:solidFill>
              </a:rPr>
              <a:t>) é um programa de </a:t>
            </a:r>
            <a:r>
              <a:rPr lang="pt-BR" b="1" dirty="0" smtClean="0">
                <a:solidFill>
                  <a:schemeClr val="tx1"/>
                </a:solidFill>
              </a:rPr>
              <a:t>benefício tarifário </a:t>
            </a:r>
            <a:r>
              <a:rPr lang="pt-BR" dirty="0" smtClean="0">
                <a:solidFill>
                  <a:schemeClr val="tx1"/>
                </a:solidFill>
              </a:rPr>
              <a:t>do Governo Federal, criado pela Lei 10.438/2002, regulamentada pela Lei n. 12.212 de 20 de janeiro 2010, pelo Decreto n. 7.583 de 13 de outubro de 2011, para atender as </a:t>
            </a:r>
            <a:r>
              <a:rPr lang="pt-BR" b="1" dirty="0" smtClean="0">
                <a:solidFill>
                  <a:schemeClr val="tx1"/>
                </a:solidFill>
              </a:rPr>
              <a:t>famílias de baixa renda inscritas no Cadastro Único</a:t>
            </a:r>
            <a:r>
              <a:rPr lang="pt-BR" dirty="0" smtClean="0">
                <a:solidFill>
                  <a:schemeClr val="tx1"/>
                </a:solidFill>
              </a:rPr>
              <a:t>. </a:t>
            </a:r>
          </a:p>
          <a:p>
            <a:pPr algn="just" eaLnBrk="0" hangingPunct="0">
              <a:spcBef>
                <a:spcPts val="0"/>
              </a:spcBef>
              <a:defRPr/>
            </a:pPr>
            <a:endParaRPr lang="pt-BR" dirty="0" smtClean="0">
              <a:solidFill>
                <a:schemeClr val="tx1"/>
              </a:solidFill>
            </a:endParaRPr>
          </a:p>
          <a:p>
            <a:pPr algn="just" eaLnBrk="0" hangingPunct="0">
              <a:spcBef>
                <a:spcPts val="0"/>
              </a:spcBef>
              <a:defRPr/>
            </a:pPr>
            <a:r>
              <a:rPr lang="pt-BR" dirty="0" smtClean="0">
                <a:solidFill>
                  <a:schemeClr val="tx1"/>
                </a:solidFill>
              </a:rPr>
              <a:t>A TSEE, foi criada como um </a:t>
            </a:r>
            <a:r>
              <a:rPr lang="pt-BR" b="1" dirty="0" smtClean="0">
                <a:solidFill>
                  <a:schemeClr val="tx1"/>
                </a:solidFill>
              </a:rPr>
              <a:t>instrumento de justiça social  </a:t>
            </a:r>
            <a:r>
              <a:rPr lang="pt-BR" dirty="0" smtClean="0">
                <a:solidFill>
                  <a:schemeClr val="tx1"/>
                </a:solidFill>
              </a:rPr>
              <a:t>visando proteger os interesses das famílias economicamente vulneráveis garantindo o </a:t>
            </a:r>
            <a:r>
              <a:rPr lang="pt-BR" u="sng" dirty="0" smtClean="0">
                <a:solidFill>
                  <a:schemeClr val="tx1"/>
                </a:solidFill>
              </a:rPr>
              <a:t>acesso ao serviço essencial de energia elétrica</a:t>
            </a:r>
            <a:r>
              <a:rPr lang="pt-BR" dirty="0" smtClean="0">
                <a:solidFill>
                  <a:schemeClr val="tx1"/>
                </a:solidFill>
              </a:rPr>
              <a:t> em condições de maior estabilidade tarifária.</a:t>
            </a:r>
          </a:p>
          <a:p>
            <a:pPr marL="0" indent="0" algn="just" eaLnBrk="0" hangingPunct="0">
              <a:spcBef>
                <a:spcPts val="0"/>
              </a:spcBef>
              <a:buFont typeface="Montserrat"/>
              <a:buNone/>
              <a:defRPr/>
            </a:pPr>
            <a:endParaRPr lang="pt-BR" dirty="0" smtClean="0">
              <a:solidFill>
                <a:schemeClr val="tx1"/>
              </a:solidFill>
            </a:endParaRPr>
          </a:p>
          <a:p>
            <a:pPr algn="just" eaLnBrk="0" hangingPunct="0">
              <a:spcBef>
                <a:spcPts val="0"/>
              </a:spcBef>
              <a:defRPr/>
            </a:pPr>
            <a:r>
              <a:rPr lang="pt-BR" dirty="0" smtClean="0">
                <a:solidFill>
                  <a:schemeClr val="tx1"/>
                </a:solidFill>
              </a:rPr>
              <a:t>É caracterizada por descontos incidentes na fatura mensal de energia elétrica para as famílias enquadradas na Subclasse Residencial Baixa Renda,  sendo calculada de modo cumulativo, com descontos de 10% a 65%.</a:t>
            </a:r>
          </a:p>
          <a:p>
            <a:pPr algn="just" eaLnBrk="0" hangingPunct="0">
              <a:spcBef>
                <a:spcPts val="0"/>
              </a:spcBef>
              <a:defRPr/>
            </a:pPr>
            <a:endParaRPr lang="pt-BR" dirty="0" smtClean="0">
              <a:solidFill>
                <a:schemeClr val="tx1"/>
              </a:solidFill>
            </a:endParaRPr>
          </a:p>
          <a:p>
            <a:pPr algn="just" eaLnBrk="0" hangingPunct="0">
              <a:spcBef>
                <a:spcPts val="0"/>
              </a:spcBef>
              <a:defRPr/>
            </a:pPr>
            <a:r>
              <a:rPr lang="pt-BR" dirty="0" smtClean="0">
                <a:solidFill>
                  <a:schemeClr val="tx1"/>
                </a:solidFill>
              </a:rPr>
              <a:t> A regra inclui famílias indígenas e quilombolas inscritas no </a:t>
            </a:r>
            <a:r>
              <a:rPr lang="pt-BR" b="1" dirty="0" smtClean="0">
                <a:solidFill>
                  <a:schemeClr val="tx1"/>
                </a:solidFill>
              </a:rPr>
              <a:t>CadÚnico</a:t>
            </a:r>
            <a:r>
              <a:rPr lang="pt-BR" dirty="0" smtClean="0">
                <a:solidFill>
                  <a:schemeClr val="tx1"/>
                </a:solidFill>
              </a:rPr>
              <a:t> que terão </a:t>
            </a:r>
            <a:r>
              <a:rPr lang="pt-BR" b="1" dirty="0" smtClean="0">
                <a:solidFill>
                  <a:schemeClr val="tx1"/>
                </a:solidFill>
              </a:rPr>
              <a:t>direito a desconto de 100% (cem por cento) para os primeiros 50 (cinquenta) kWh/mês consumidos</a:t>
            </a:r>
            <a:r>
              <a:rPr lang="pt-BR" dirty="0" smtClean="0">
                <a:solidFill>
                  <a:schemeClr val="tx1"/>
                </a:solidFill>
              </a:rPr>
              <a:t>.</a:t>
            </a:r>
          </a:p>
          <a:p>
            <a:pPr algn="just" eaLnBrk="0" hangingPunct="0">
              <a:spcBef>
                <a:spcPts val="0"/>
              </a:spcBef>
              <a:defRPr/>
            </a:pPr>
            <a:endParaRPr lang="pt-BR" dirty="0" smtClean="0">
              <a:solidFill>
                <a:schemeClr val="tx1"/>
              </a:solidFill>
            </a:endParaRPr>
          </a:p>
          <a:p>
            <a:pPr marL="0" indent="0" algn="just">
              <a:buFont typeface="Montserrat"/>
              <a:buNone/>
            </a:pPr>
            <a:endParaRPr lang="pt-BR" dirty="0">
              <a:solidFill>
                <a:schemeClr val="tx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95175" y="440574"/>
            <a:ext cx="7761600" cy="1075969"/>
          </a:xfrm>
        </p:spPr>
        <p:txBody>
          <a:bodyPr/>
          <a:lstStyle/>
          <a:p>
            <a:r>
              <a:rPr lang="pt-BR" dirty="0" smtClean="0"/>
              <a:t>Possíveis causas </a:t>
            </a:r>
            <a:r>
              <a:rPr lang="pt-BR" dirty="0"/>
              <a:t>do </a:t>
            </a:r>
            <a:r>
              <a:rPr lang="pt-BR" dirty="0" smtClean="0"/>
              <a:t>déficit</a:t>
            </a:r>
            <a:endParaRPr lang="pt-BR" sz="1800" dirty="0"/>
          </a:p>
        </p:txBody>
      </p:sp>
      <p:sp>
        <p:nvSpPr>
          <p:cNvPr id="2" name="Espaço Reservado para Número de Slide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30</a:t>
            </a:fld>
            <a:endParaRPr lang="pt-BR"/>
          </a:p>
        </p:txBody>
      </p:sp>
      <p:sp>
        <p:nvSpPr>
          <p:cNvPr id="6" name="Espaço Reservado para Texto 5"/>
          <p:cNvSpPr>
            <a:spLocks noGrp="1"/>
          </p:cNvSpPr>
          <p:nvPr>
            <p:ph type="body" idx="1"/>
          </p:nvPr>
        </p:nvSpPr>
        <p:spPr>
          <a:xfrm>
            <a:off x="707826" y="2240027"/>
            <a:ext cx="7761600" cy="4412100"/>
          </a:xfrm>
        </p:spPr>
        <p:txBody>
          <a:bodyPr/>
          <a:lstStyle/>
          <a:p>
            <a:r>
              <a:rPr lang="pt-BR" sz="1800" dirty="0" smtClean="0"/>
              <a:t>Capacitação </a:t>
            </a:r>
            <a:r>
              <a:rPr lang="pt-BR" sz="1800" dirty="0"/>
              <a:t>dos </a:t>
            </a:r>
            <a:r>
              <a:rPr lang="pt-BR" sz="1800" b="1" dirty="0"/>
              <a:t>gestores municipais </a:t>
            </a:r>
            <a:r>
              <a:rPr lang="pt-BR" sz="1800" dirty="0"/>
              <a:t>e de toda </a:t>
            </a:r>
            <a:r>
              <a:rPr lang="pt-BR" sz="1800" b="1" dirty="0"/>
              <a:t>equipe municipal de Assistência Social</a:t>
            </a:r>
            <a:r>
              <a:rPr lang="pt-BR" sz="1800" dirty="0"/>
              <a:t>, para orientação de mudança no </a:t>
            </a:r>
            <a:r>
              <a:rPr lang="pt-BR" sz="1800" b="1" dirty="0"/>
              <a:t>procedimento de preenchimento dos dados pessoais</a:t>
            </a:r>
            <a:r>
              <a:rPr lang="pt-BR" sz="1800" dirty="0"/>
              <a:t>, preenchendo o campo de </a:t>
            </a:r>
            <a:r>
              <a:rPr lang="pt-BR" sz="1800" b="1" dirty="0"/>
              <a:t>Endereço da forma como consta na conta de energia elétrica</a:t>
            </a:r>
            <a:r>
              <a:rPr lang="pt-BR" sz="1800" dirty="0"/>
              <a:t> apresentada durante a entrevista, evitando o preenchimento do campo endereço pela auto declaração do próprio beneficiário (como preconizado nas normas do MDS) vez o endereço declarado pela família (devido atualização do nome da rua e bairro) muitas vezes diverge do endereço constante no cadastro administrativo da concessionária referente a unidade consumidora da família, gerando impossibilidade de concessão do benefício por “inconsistência de dados cadastrais”.</a:t>
            </a:r>
          </a:p>
          <a:p>
            <a:endParaRPr lang="pt-BR" sz="1800" dirty="0"/>
          </a:p>
        </p:txBody>
      </p:sp>
      <p:sp>
        <p:nvSpPr>
          <p:cNvPr id="5" name="Retângulo 4"/>
          <p:cNvSpPr/>
          <p:nvPr/>
        </p:nvSpPr>
        <p:spPr>
          <a:xfrm>
            <a:off x="1220612" y="1796144"/>
            <a:ext cx="7166929" cy="419987"/>
          </a:xfrm>
          <a:prstGeom prst="rect">
            <a:avLst/>
          </a:prstGeom>
        </p:spPr>
        <p:txBody>
          <a:bodyPr wrap="square">
            <a:spAutoFit/>
          </a:bodyPr>
          <a:lstStyle/>
          <a:p>
            <a:pPr>
              <a:lnSpc>
                <a:spcPct val="150000"/>
              </a:lnSpc>
            </a:pPr>
            <a:r>
              <a:rPr lang="pt-BR" sz="1600" b="1" dirty="0" smtClean="0">
                <a:solidFill>
                  <a:srgbClr val="454F5B"/>
                </a:solidFill>
                <a:latin typeface="Montserrat" panose="00000500000000000000" pitchFamily="2" charset="0"/>
              </a:rPr>
              <a:t>2. CAPACITAÇÃO</a:t>
            </a:r>
            <a:endParaRPr lang="pt-BR" sz="1600" b="1" dirty="0">
              <a:solidFill>
                <a:srgbClr val="454F5B"/>
              </a:solidFill>
              <a:latin typeface="Montserrat" panose="00000500000000000000" pitchFamily="2" charset="0"/>
            </a:endParaRPr>
          </a:p>
        </p:txBody>
      </p:sp>
    </p:spTree>
    <p:extLst>
      <p:ext uri="{BB962C8B-B14F-4D97-AF65-F5344CB8AC3E}">
        <p14:creationId xmlns:p14="http://schemas.microsoft.com/office/powerpoint/2010/main" val="448547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5860473" y="2520279"/>
            <a:ext cx="3125585" cy="1910400"/>
          </a:xfrm>
        </p:spPr>
        <p:txBody>
          <a:bodyPr/>
          <a:lstStyle/>
          <a:p>
            <a:pPr marL="0" indent="0"/>
            <a:r>
              <a:rPr lang="pt-BR" sz="1400" b="1" dirty="0" smtClean="0"/>
              <a:t>CADASTRO ÚNICO</a:t>
            </a:r>
          </a:p>
          <a:p>
            <a:pPr marL="0" indent="0"/>
            <a:r>
              <a:rPr lang="pt-BR" sz="2800" b="1" dirty="0" smtClean="0"/>
              <a:t>Formulário de Cadastramento</a:t>
            </a:r>
            <a:endParaRPr lang="pt-BR" sz="2800" b="1"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31</a:t>
            </a:fld>
            <a:endParaRPr lang="pt-BR"/>
          </a:p>
        </p:txBody>
      </p:sp>
      <p:pic>
        <p:nvPicPr>
          <p:cNvPr id="7" name="Espaço Reservado para Conteúdo 3"/>
          <p:cNvPicPr>
            <a:picLocks noChangeAspect="1"/>
          </p:cNvPicPr>
          <p:nvPr/>
        </p:nvPicPr>
        <p:blipFill rotWithShape="1">
          <a:blip r:embed="rId2">
            <a:extLst>
              <a:ext uri="{28A0092B-C50C-407E-A947-70E740481C1C}">
                <a14:useLocalDpi xmlns:a14="http://schemas.microsoft.com/office/drawing/2010/main" val="0"/>
              </a:ext>
            </a:extLst>
          </a:blip>
          <a:srcRect l="41" t="4600" r="-1"/>
          <a:stretch/>
        </p:blipFill>
        <p:spPr>
          <a:xfrm rot="5400000">
            <a:off x="-189689" y="1108614"/>
            <a:ext cx="6069810" cy="4733731"/>
          </a:xfrm>
          <a:prstGeom prst="rect">
            <a:avLst/>
          </a:prstGeom>
        </p:spPr>
      </p:pic>
    </p:spTree>
    <p:extLst>
      <p:ext uri="{BB962C8B-B14F-4D97-AF65-F5344CB8AC3E}">
        <p14:creationId xmlns:p14="http://schemas.microsoft.com/office/powerpoint/2010/main" val="3098352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Programa de tarifa social</a:t>
            </a:r>
            <a:endParaRPr lang="pt-BR" dirty="0"/>
          </a:p>
        </p:txBody>
      </p:sp>
      <p:sp>
        <p:nvSpPr>
          <p:cNvPr id="3" name="Espaço Reservado para Texto 2"/>
          <p:cNvSpPr>
            <a:spLocks noGrp="1"/>
          </p:cNvSpPr>
          <p:nvPr>
            <p:ph type="body" idx="1"/>
          </p:nvPr>
        </p:nvSpPr>
        <p:spPr/>
        <p:txBody>
          <a:bodyPr/>
          <a:lstStyle/>
          <a:p>
            <a:pPr marL="76200" indent="0">
              <a:buNone/>
            </a:pPr>
            <a:r>
              <a:rPr lang="pt-BR" sz="1600" b="1" dirty="0" smtClean="0"/>
              <a:t>IMPRESCINDÍVEL </a:t>
            </a:r>
            <a:r>
              <a:rPr lang="pt-BR" sz="1600" b="1" dirty="0"/>
              <a:t>PARA DAR ACESSO A TODAS </a:t>
            </a:r>
            <a:r>
              <a:rPr lang="pt-BR" sz="1600" b="1" dirty="0" smtClean="0"/>
              <a:t>FAMÍLIAS PREENCHER A </a:t>
            </a:r>
            <a:r>
              <a:rPr lang="pt-BR" sz="1600" b="1" dirty="0"/>
              <a:t>UNIDADE CONSUMIDORA NO CADERNO SUPLEMENTAR </a:t>
            </a:r>
            <a:r>
              <a:rPr lang="pt-BR" sz="1600" b="1" dirty="0" smtClean="0"/>
              <a:t>1</a:t>
            </a:r>
          </a:p>
          <a:p>
            <a:pPr marL="76200" indent="0" algn="just">
              <a:buNone/>
            </a:pPr>
            <a:r>
              <a:rPr lang="pt-BR" sz="1600" dirty="0"/>
              <a:t>Na Versão 7 do Cadastro Único, há cinco tipos de formulários:</a:t>
            </a:r>
          </a:p>
          <a:p>
            <a:pPr algn="just"/>
            <a:r>
              <a:rPr lang="pt-BR" sz="1600" dirty="0" smtClean="0"/>
              <a:t>Formulário </a:t>
            </a:r>
            <a:r>
              <a:rPr lang="pt-BR" sz="1600" dirty="0"/>
              <a:t>Principal de Cadastramento;</a:t>
            </a:r>
          </a:p>
          <a:p>
            <a:pPr algn="just"/>
            <a:r>
              <a:rPr lang="pt-BR" sz="1600" dirty="0" smtClean="0"/>
              <a:t>Formulário </a:t>
            </a:r>
            <a:r>
              <a:rPr lang="pt-BR" sz="1600" dirty="0"/>
              <a:t>Avulso 1 – Identificação do Domicílio e da Família;</a:t>
            </a:r>
          </a:p>
          <a:p>
            <a:pPr algn="just"/>
            <a:r>
              <a:rPr lang="pt-BR" sz="1600" dirty="0" smtClean="0"/>
              <a:t>Formulário </a:t>
            </a:r>
            <a:r>
              <a:rPr lang="pt-BR" sz="1600" dirty="0"/>
              <a:t>Avulso 2 – Identificação da Pessoa; </a:t>
            </a:r>
          </a:p>
          <a:p>
            <a:pPr algn="just"/>
            <a:r>
              <a:rPr lang="pt-BR" sz="1600" dirty="0" smtClean="0"/>
              <a:t>Formulário </a:t>
            </a:r>
            <a:r>
              <a:rPr lang="pt-BR" sz="1600" dirty="0"/>
              <a:t>Suplementar 1 – Vinculação a Programas e Serviços;</a:t>
            </a:r>
          </a:p>
          <a:p>
            <a:pPr algn="just"/>
            <a:r>
              <a:rPr lang="pt-BR" sz="1600" dirty="0" smtClean="0"/>
              <a:t>Formulário </a:t>
            </a:r>
            <a:r>
              <a:rPr lang="pt-BR" sz="1600" dirty="0"/>
              <a:t>Suplementar 2 – Pessoa em Situação de Rua. </a:t>
            </a:r>
          </a:p>
          <a:p>
            <a:pPr marL="76200" indent="0" algn="just">
              <a:buNone/>
            </a:pPr>
            <a:endParaRPr lang="pt-BR" sz="1600" dirty="0" smtClean="0"/>
          </a:p>
          <a:p>
            <a:pPr marL="76200" indent="0" algn="just">
              <a:buNone/>
            </a:pPr>
            <a:r>
              <a:rPr lang="pt-BR" sz="1600" dirty="0" smtClean="0"/>
              <a:t>O </a:t>
            </a:r>
            <a:r>
              <a:rPr lang="pt-BR" sz="1600" dirty="0"/>
              <a:t>campo para preenchimento da unidade consumidora consta no </a:t>
            </a:r>
            <a:r>
              <a:rPr lang="pt-BR" sz="1600" dirty="0" smtClean="0"/>
              <a:t>“Caderno Suplementar </a:t>
            </a:r>
            <a:r>
              <a:rPr lang="pt-BR" sz="1600" dirty="0"/>
              <a:t>1 – Vinculação a Programas e </a:t>
            </a:r>
            <a:r>
              <a:rPr lang="pt-BR" sz="1600" dirty="0" smtClean="0"/>
              <a:t>Serviços” </a:t>
            </a:r>
            <a:r>
              <a:rPr lang="pt-BR" sz="1600" dirty="0"/>
              <a:t>e </a:t>
            </a:r>
            <a:r>
              <a:rPr lang="pt-BR" sz="1600" b="1" u="sng" dirty="0"/>
              <a:t>somente com o preenchimento correto deste </a:t>
            </a:r>
            <a:r>
              <a:rPr lang="pt-BR" sz="1600" b="1" u="sng" dirty="0" smtClean="0"/>
              <a:t>campo </a:t>
            </a:r>
            <a:r>
              <a:rPr lang="pt-BR" sz="1600" b="1" u="sng" dirty="0"/>
              <a:t>será possível a vinculação do Código da Família/NIS a unidade consumidora utilizada pela família</a:t>
            </a:r>
            <a:r>
              <a:rPr lang="pt-BR" sz="1600" dirty="0"/>
              <a:t>, pela inserção de ofício no Programa de Tarifa Social diretamente pela concessionária de energia elétrica.</a:t>
            </a:r>
          </a:p>
          <a:p>
            <a:endParaRPr lang="pt-BR" sz="1600"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32</a:t>
            </a:fld>
            <a:endParaRPr lang="pt-BR"/>
          </a:p>
        </p:txBody>
      </p:sp>
    </p:spTree>
    <p:extLst>
      <p:ext uri="{BB962C8B-B14F-4D97-AF65-F5344CB8AC3E}">
        <p14:creationId xmlns:p14="http://schemas.microsoft.com/office/powerpoint/2010/main" val="3342395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a:xfrm>
            <a:off x="457199" y="5668979"/>
            <a:ext cx="8229600" cy="940200"/>
          </a:xfrm>
        </p:spPr>
        <p:txBody>
          <a:bodyPr/>
          <a:lstStyle/>
          <a:p>
            <a:r>
              <a:rPr lang="pt-BR" dirty="0" smtClean="0"/>
              <a:t>Exemplo do campo onde deve ser preenchidos os dados</a:t>
            </a:r>
            <a:endParaRPr lang="pt-BR"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33</a:t>
            </a:fld>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407" y="342844"/>
            <a:ext cx="6783185" cy="5087388"/>
          </a:xfrm>
          <a:prstGeom prst="rect">
            <a:avLst/>
          </a:prstGeom>
          <a:ln w="57150">
            <a:solidFill>
              <a:srgbClr val="4ECDC4"/>
            </a:solidFill>
          </a:ln>
        </p:spPr>
      </p:pic>
    </p:spTree>
    <p:extLst>
      <p:ext uri="{BB962C8B-B14F-4D97-AF65-F5344CB8AC3E}">
        <p14:creationId xmlns:p14="http://schemas.microsoft.com/office/powerpoint/2010/main" val="1183664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Inclusão da Unidade Consumidora no CadÚnico</a:t>
            </a:r>
            <a:endParaRPr lang="pt-BR" dirty="0"/>
          </a:p>
        </p:txBody>
      </p:sp>
      <p:sp>
        <p:nvSpPr>
          <p:cNvPr id="3" name="Espaço Reservado para Número de Slide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34</a:t>
            </a:fld>
            <a:endParaRPr lang="pt-BR"/>
          </a:p>
        </p:txBody>
      </p:sp>
      <p:pic>
        <p:nvPicPr>
          <p:cNvPr id="4" name="Imagem 3"/>
          <p:cNvPicPr>
            <a:picLocks noChangeAspect="1"/>
          </p:cNvPicPr>
          <p:nvPr/>
        </p:nvPicPr>
        <p:blipFill>
          <a:blip r:embed="rId2"/>
          <a:stretch>
            <a:fillRect/>
          </a:stretch>
        </p:blipFill>
        <p:spPr>
          <a:xfrm>
            <a:off x="823069" y="1024844"/>
            <a:ext cx="7506283" cy="3657214"/>
          </a:xfrm>
          <a:prstGeom prst="rect">
            <a:avLst/>
          </a:prstGeom>
          <a:ln w="57150">
            <a:solidFill>
              <a:srgbClr val="4ECDC4"/>
            </a:solidFill>
          </a:ln>
        </p:spPr>
      </p:pic>
    </p:spTree>
    <p:extLst>
      <p:ext uri="{BB962C8B-B14F-4D97-AF65-F5344CB8AC3E}">
        <p14:creationId xmlns:p14="http://schemas.microsoft.com/office/powerpoint/2010/main" val="1834467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Código da Família / NIS</a:t>
            </a:r>
            <a:endParaRPr lang="pt-BR" dirty="0"/>
          </a:p>
        </p:txBody>
      </p:sp>
      <p:sp>
        <p:nvSpPr>
          <p:cNvPr id="3" name="Espaço Reservado para Número de Slide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35</a:t>
            </a:fld>
            <a:endParaRPr lang="pt-BR"/>
          </a:p>
        </p:txBody>
      </p:sp>
      <p:pic>
        <p:nvPicPr>
          <p:cNvPr id="4" name="Imagem 3"/>
          <p:cNvPicPr>
            <a:picLocks noChangeAspect="1"/>
          </p:cNvPicPr>
          <p:nvPr/>
        </p:nvPicPr>
        <p:blipFill>
          <a:blip r:embed="rId2"/>
          <a:stretch>
            <a:fillRect/>
          </a:stretch>
        </p:blipFill>
        <p:spPr>
          <a:xfrm>
            <a:off x="495006" y="811510"/>
            <a:ext cx="8153987" cy="3959719"/>
          </a:xfrm>
          <a:prstGeom prst="rect">
            <a:avLst/>
          </a:prstGeom>
          <a:ln w="57150">
            <a:solidFill>
              <a:srgbClr val="4ECDC4"/>
            </a:solidFill>
          </a:ln>
        </p:spPr>
      </p:pic>
    </p:spTree>
    <p:extLst>
      <p:ext uri="{BB962C8B-B14F-4D97-AF65-F5344CB8AC3E}">
        <p14:creationId xmlns:p14="http://schemas.microsoft.com/office/powerpoint/2010/main" val="2307987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CadÚnico – TSEE</a:t>
            </a:r>
            <a:endParaRPr lang="pt-BR" dirty="0"/>
          </a:p>
        </p:txBody>
      </p:sp>
      <p:sp>
        <p:nvSpPr>
          <p:cNvPr id="5" name="Espaço Reservado para Texto 4"/>
          <p:cNvSpPr>
            <a:spLocks noGrp="1"/>
          </p:cNvSpPr>
          <p:nvPr>
            <p:ph type="body" idx="1"/>
          </p:nvPr>
        </p:nvSpPr>
        <p:spPr>
          <a:xfrm>
            <a:off x="691200" y="1857900"/>
            <a:ext cx="7761600" cy="4710000"/>
          </a:xfrm>
        </p:spPr>
        <p:txBody>
          <a:bodyPr/>
          <a:lstStyle/>
          <a:p>
            <a:pPr marL="76200" indent="0">
              <a:buNone/>
            </a:pPr>
            <a:r>
              <a:rPr lang="pt-BR" sz="1600" b="1" dirty="0" smtClean="0"/>
              <a:t>DOCUMENTOS NECESSÁRIOS:</a:t>
            </a:r>
          </a:p>
          <a:p>
            <a:pPr>
              <a:lnSpc>
                <a:spcPct val="150000"/>
              </a:lnSpc>
            </a:pPr>
            <a:r>
              <a:rPr lang="pt-BR" sz="1600" dirty="0" smtClean="0"/>
              <a:t>Como regra, o RF (responsável familiar) deve, obrigatoriamente, apresentar </a:t>
            </a:r>
            <a:r>
              <a:rPr lang="pt-BR" sz="1600" b="1" dirty="0" smtClean="0"/>
              <a:t>CPF</a:t>
            </a:r>
            <a:r>
              <a:rPr lang="pt-BR" sz="1600" dirty="0" smtClean="0"/>
              <a:t> ou </a:t>
            </a:r>
            <a:r>
              <a:rPr lang="pt-BR" sz="1600" b="1" dirty="0" smtClean="0"/>
              <a:t>Título de Eleitor </a:t>
            </a:r>
            <a:r>
              <a:rPr lang="pt-BR" sz="1600" dirty="0" smtClean="0"/>
              <a:t>para que a </a:t>
            </a:r>
            <a:r>
              <a:rPr lang="pt-BR" sz="1600" b="1" u="sng" dirty="0" smtClean="0"/>
              <a:t>família</a:t>
            </a:r>
            <a:r>
              <a:rPr lang="pt-BR" sz="1600" dirty="0" smtClean="0"/>
              <a:t> seja cadastrada. </a:t>
            </a:r>
          </a:p>
          <a:p>
            <a:pPr>
              <a:lnSpc>
                <a:spcPct val="150000"/>
              </a:lnSpc>
            </a:pPr>
            <a:r>
              <a:rPr lang="pt-BR" sz="1600" dirty="0" smtClean="0"/>
              <a:t>Solicitar </a:t>
            </a:r>
            <a:r>
              <a:rPr lang="pt-BR" sz="1600" dirty="0"/>
              <a:t>a apresentação de ao menos um documento previsto no Formulário Principal (Certidão de Nascimento, Certidão de Casamento, CPF, RG, Carteira de Trabalho, Título de Eleitor e Rani). </a:t>
            </a:r>
          </a:p>
          <a:p>
            <a:pPr>
              <a:lnSpc>
                <a:spcPct val="150000"/>
              </a:lnSpc>
            </a:pPr>
            <a:r>
              <a:rPr lang="pt-BR" sz="1600" dirty="0" smtClean="0"/>
              <a:t>O </a:t>
            </a:r>
            <a:r>
              <a:rPr lang="pt-BR" sz="1600" dirty="0"/>
              <a:t>NIS só será atribuído às pessoas que apresentarem algum desses documentos</a:t>
            </a:r>
            <a:r>
              <a:rPr lang="pt-BR" sz="1600" dirty="0" smtClean="0"/>
              <a:t>.</a:t>
            </a:r>
          </a:p>
          <a:p>
            <a:pPr>
              <a:lnSpc>
                <a:spcPct val="150000"/>
              </a:lnSpc>
            </a:pPr>
            <a:r>
              <a:rPr lang="pt-BR" sz="1600" dirty="0" smtClean="0"/>
              <a:t>Responsáveis </a:t>
            </a:r>
            <a:r>
              <a:rPr lang="pt-BR" sz="1600" dirty="0"/>
              <a:t>pela Unidade Familiar de famílias indígenas e quilombolas são dispensados da obrigatoriedade de apresentar o CPF ou Título de Eleitor, bastando o </a:t>
            </a:r>
            <a:r>
              <a:rPr lang="pt-BR" sz="1600" b="1" dirty="0" smtClean="0"/>
              <a:t>RANI</a:t>
            </a:r>
            <a:r>
              <a:rPr lang="pt-BR" sz="1600" dirty="0" smtClean="0"/>
              <a:t>.</a:t>
            </a:r>
            <a:endParaRPr lang="pt-BR" sz="1600" dirty="0"/>
          </a:p>
        </p:txBody>
      </p:sp>
      <p:sp>
        <p:nvSpPr>
          <p:cNvPr id="3" name="Espaço Reservado para Número de Slide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BR" smtClean="0"/>
              <a:t>36</a:t>
            </a:fld>
            <a:endParaRPr lang="pt-BR"/>
          </a:p>
        </p:txBody>
      </p:sp>
    </p:spTree>
    <p:extLst>
      <p:ext uri="{BB962C8B-B14F-4D97-AF65-F5344CB8AC3E}">
        <p14:creationId xmlns:p14="http://schemas.microsoft.com/office/powerpoint/2010/main" val="2546250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dirty="0" smtClean="0"/>
              <a:t>Documentos Necessários</a:t>
            </a:r>
            <a:br>
              <a:rPr lang="pt-BR" dirty="0" smtClean="0"/>
            </a:br>
            <a:r>
              <a:rPr lang="pt-BR" sz="2400" dirty="0" smtClean="0"/>
              <a:t>ORIENTAÇÃO DA PORTARIA MDS Nº 177/2011</a:t>
            </a:r>
            <a:endParaRPr lang="pt-BR" dirty="0"/>
          </a:p>
        </p:txBody>
      </p:sp>
      <p:sp>
        <p:nvSpPr>
          <p:cNvPr id="7" name="Espaço Reservado para Texto 6"/>
          <p:cNvSpPr>
            <a:spLocks noGrp="1"/>
          </p:cNvSpPr>
          <p:nvPr>
            <p:ph type="body" idx="1"/>
          </p:nvPr>
        </p:nvSpPr>
        <p:spPr/>
        <p:txBody>
          <a:bodyPr/>
          <a:lstStyle/>
          <a:p>
            <a:r>
              <a:rPr lang="pt-BR" sz="1800" dirty="0"/>
              <a:t>A Portaria MDS nº 177/2011, não preconizou como obrigatória que a família de baixa renda apresente a conta de luz para preenchimento do Cadastro Único. Outrossim, tal documento é imprescindível atentando-se em inserir a unidade consumidora em todos cadastros, ressalvando-se apenas moradores de rua e moradias irregulares não servidas de energia elétrica, qual não possuam conta de energia e numero  da unidade consumidora) para que seja preenchido o endereço do beneficiário da forma como descrito na conta de energia elétrica, bem como o preenchimento do campo específico com o número da unidade consumidora no caderno Suplementar 1 (para evitar inconsistência cadastral) possibilitando a inclusão de todas famílias com perfil no programa de descontos da TARIFA SOCIAL</a:t>
            </a:r>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37</a:t>
            </a:fld>
            <a:endParaRPr lang="pt-BR"/>
          </a:p>
        </p:txBody>
      </p:sp>
    </p:spTree>
    <p:extLst>
      <p:ext uri="{BB962C8B-B14F-4D97-AF65-F5344CB8AC3E}">
        <p14:creationId xmlns:p14="http://schemas.microsoft.com/office/powerpoint/2010/main" val="3155284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691200" y="634300"/>
            <a:ext cx="7761600" cy="65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dirty="0" smtClean="0"/>
              <a:t>Formas para efetivar a TSEE</a:t>
            </a:r>
            <a:endParaRPr dirty="0"/>
          </a:p>
        </p:txBody>
      </p:sp>
      <p:sp>
        <p:nvSpPr>
          <p:cNvPr id="162" name="Google Shape;162;p22"/>
          <p:cNvSpPr/>
          <p:nvPr/>
        </p:nvSpPr>
        <p:spPr>
          <a:xfrm>
            <a:off x="3190800" y="2362200"/>
            <a:ext cx="2724300" cy="2724300"/>
          </a:xfrm>
          <a:prstGeom prst="ellipse">
            <a:avLst/>
          </a:prstGeom>
          <a:noFill/>
          <a:ln w="114300" cap="flat" cmpd="sng">
            <a:solidFill>
              <a:srgbClr val="4ECD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rgbClr val="454F5B"/>
                </a:solidFill>
                <a:latin typeface="Montserrat"/>
                <a:ea typeface="Montserrat"/>
                <a:cs typeface="Montserrat"/>
                <a:sym typeface="Montserrat"/>
              </a:rPr>
              <a:t>Mutirões</a:t>
            </a:r>
            <a:endParaRPr sz="2400" b="1" dirty="0">
              <a:solidFill>
                <a:srgbClr val="454F5B"/>
              </a:solidFill>
              <a:latin typeface="Montserrat"/>
              <a:ea typeface="Montserrat"/>
              <a:cs typeface="Montserrat"/>
              <a:sym typeface="Montserrat"/>
            </a:endParaRPr>
          </a:p>
        </p:txBody>
      </p:sp>
      <p:sp>
        <p:nvSpPr>
          <p:cNvPr id="163" name="Google Shape;163;p22"/>
          <p:cNvSpPr/>
          <p:nvPr/>
        </p:nvSpPr>
        <p:spPr>
          <a:xfrm>
            <a:off x="733350" y="2362200"/>
            <a:ext cx="2724300" cy="2724300"/>
          </a:xfrm>
          <a:prstGeom prst="ellipse">
            <a:avLst/>
          </a:prstGeom>
          <a:noFill/>
          <a:ln w="114300" cap="flat" cmpd="sng">
            <a:solidFill>
              <a:srgbClr val="C7F46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rgbClr val="454F5B"/>
                </a:solidFill>
                <a:latin typeface="Montserrat"/>
                <a:ea typeface="Montserrat"/>
                <a:cs typeface="Montserrat"/>
                <a:sym typeface="Montserrat"/>
              </a:rPr>
              <a:t>Busca</a:t>
            </a:r>
          </a:p>
          <a:p>
            <a:pPr marL="0" lvl="0" indent="0" algn="ctr" rtl="0">
              <a:spcBef>
                <a:spcPts val="0"/>
              </a:spcBef>
              <a:spcAft>
                <a:spcPts val="0"/>
              </a:spcAft>
              <a:buNone/>
            </a:pPr>
            <a:r>
              <a:rPr lang="en" sz="2400" b="1" dirty="0" smtClean="0">
                <a:solidFill>
                  <a:srgbClr val="454F5B"/>
                </a:solidFill>
                <a:latin typeface="Montserrat"/>
                <a:ea typeface="Montserrat"/>
                <a:cs typeface="Montserrat"/>
                <a:sym typeface="Montserrat"/>
              </a:rPr>
              <a:t>Ativa</a:t>
            </a:r>
            <a:endParaRPr sz="2400" b="1" dirty="0">
              <a:solidFill>
                <a:srgbClr val="454F5B"/>
              </a:solidFill>
              <a:latin typeface="Montserrat"/>
              <a:ea typeface="Montserrat"/>
              <a:cs typeface="Montserrat"/>
              <a:sym typeface="Montserrat"/>
            </a:endParaRPr>
          </a:p>
        </p:txBody>
      </p:sp>
      <p:sp>
        <p:nvSpPr>
          <p:cNvPr id="164" name="Google Shape;164;p22"/>
          <p:cNvSpPr/>
          <p:nvPr/>
        </p:nvSpPr>
        <p:spPr>
          <a:xfrm>
            <a:off x="5686350" y="2362200"/>
            <a:ext cx="2724300" cy="2724300"/>
          </a:xfrm>
          <a:prstGeom prst="ellipse">
            <a:avLst/>
          </a:prstGeom>
          <a:noFill/>
          <a:ln w="114300" cap="flat" cmpd="sng">
            <a:solidFill>
              <a:srgbClr val="454F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454F5B"/>
                </a:solidFill>
                <a:latin typeface="Montserrat"/>
                <a:ea typeface="Montserrat"/>
                <a:cs typeface="Montserrat"/>
                <a:sym typeface="Montserrat"/>
              </a:rPr>
              <a:t>Capacitação</a:t>
            </a:r>
            <a:endParaRPr sz="2400" b="1" dirty="0">
              <a:solidFill>
                <a:srgbClr val="454F5B"/>
              </a:solidFill>
              <a:latin typeface="Montserrat"/>
              <a:ea typeface="Montserrat"/>
              <a:cs typeface="Montserrat"/>
              <a:sym typeface="Montserrat"/>
            </a:endParaRPr>
          </a:p>
        </p:txBody>
      </p:sp>
      <p:sp>
        <p:nvSpPr>
          <p:cNvPr id="165" name="Google Shape;165;p22"/>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grpSp>
        <p:nvGrpSpPr>
          <p:cNvPr id="7" name="Google Shape;508;p37"/>
          <p:cNvGrpSpPr/>
          <p:nvPr/>
        </p:nvGrpSpPr>
        <p:grpSpPr>
          <a:xfrm>
            <a:off x="1435332" y="4178775"/>
            <a:ext cx="170502" cy="425733"/>
            <a:chOff x="3386850" y="2264625"/>
            <a:chExt cx="203950" cy="509250"/>
          </a:xfrm>
          <a:solidFill>
            <a:schemeClr val="accent6">
              <a:lumMod val="40000"/>
              <a:lumOff val="60000"/>
            </a:schemeClr>
          </a:solidFill>
        </p:grpSpPr>
        <p:sp>
          <p:nvSpPr>
            <p:cNvPr id="8" name="Google Shape;509;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0;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511;p37"/>
          <p:cNvGrpSpPr/>
          <p:nvPr/>
        </p:nvGrpSpPr>
        <p:grpSpPr>
          <a:xfrm>
            <a:off x="2577705" y="4232885"/>
            <a:ext cx="139863" cy="317513"/>
            <a:chOff x="4753325" y="2329350"/>
            <a:chExt cx="167300" cy="379800"/>
          </a:xfrm>
          <a:solidFill>
            <a:schemeClr val="accent6">
              <a:lumMod val="40000"/>
              <a:lumOff val="60000"/>
            </a:schemeClr>
          </a:solidFill>
        </p:grpSpPr>
        <p:sp>
          <p:nvSpPr>
            <p:cNvPr id="11" name="Google Shape;512;p37"/>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13;p37"/>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14;p37"/>
          <p:cNvGrpSpPr/>
          <p:nvPr/>
        </p:nvGrpSpPr>
        <p:grpSpPr>
          <a:xfrm>
            <a:off x="2011608" y="4180802"/>
            <a:ext cx="145004" cy="421658"/>
            <a:chOff x="4076175" y="2267050"/>
            <a:chExt cx="173450" cy="504375"/>
          </a:xfrm>
          <a:solidFill>
            <a:schemeClr val="accent6">
              <a:lumMod val="40000"/>
              <a:lumOff val="60000"/>
            </a:schemeClr>
          </a:solidFill>
        </p:grpSpPr>
        <p:sp>
          <p:nvSpPr>
            <p:cNvPr id="14" name="Google Shape;515;p37"/>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6;p37"/>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08;p37"/>
          <p:cNvGrpSpPr/>
          <p:nvPr/>
        </p:nvGrpSpPr>
        <p:grpSpPr>
          <a:xfrm>
            <a:off x="1435332" y="2800352"/>
            <a:ext cx="170502" cy="425733"/>
            <a:chOff x="3386850" y="2264625"/>
            <a:chExt cx="203950" cy="509250"/>
          </a:xfrm>
          <a:solidFill>
            <a:schemeClr val="accent6">
              <a:lumMod val="40000"/>
              <a:lumOff val="60000"/>
            </a:schemeClr>
          </a:solidFill>
        </p:grpSpPr>
        <p:sp>
          <p:nvSpPr>
            <p:cNvPr id="17" name="Google Shape;509;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0;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11;p37"/>
          <p:cNvGrpSpPr/>
          <p:nvPr/>
        </p:nvGrpSpPr>
        <p:grpSpPr>
          <a:xfrm>
            <a:off x="2577705" y="2854462"/>
            <a:ext cx="139863" cy="317513"/>
            <a:chOff x="4753325" y="2329350"/>
            <a:chExt cx="167300" cy="379800"/>
          </a:xfrm>
          <a:solidFill>
            <a:schemeClr val="accent6">
              <a:lumMod val="40000"/>
              <a:lumOff val="60000"/>
            </a:schemeClr>
          </a:solidFill>
        </p:grpSpPr>
        <p:sp>
          <p:nvSpPr>
            <p:cNvPr id="20" name="Google Shape;512;p37"/>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p37"/>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514;p37"/>
          <p:cNvGrpSpPr/>
          <p:nvPr/>
        </p:nvGrpSpPr>
        <p:grpSpPr>
          <a:xfrm>
            <a:off x="2011608" y="2802379"/>
            <a:ext cx="145004" cy="421658"/>
            <a:chOff x="4076175" y="2267050"/>
            <a:chExt cx="173450" cy="504375"/>
          </a:xfrm>
          <a:solidFill>
            <a:schemeClr val="accent6">
              <a:lumMod val="40000"/>
              <a:lumOff val="60000"/>
            </a:schemeClr>
          </a:solidFill>
        </p:grpSpPr>
        <p:sp>
          <p:nvSpPr>
            <p:cNvPr id="23" name="Google Shape;515;p37"/>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p37"/>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76;p37"/>
          <p:cNvGrpSpPr/>
          <p:nvPr/>
        </p:nvGrpSpPr>
        <p:grpSpPr>
          <a:xfrm>
            <a:off x="3983528" y="4216562"/>
            <a:ext cx="352207" cy="333836"/>
            <a:chOff x="5300400" y="3670175"/>
            <a:chExt cx="421300" cy="399325"/>
          </a:xfrm>
          <a:solidFill>
            <a:schemeClr val="accent3">
              <a:lumMod val="60000"/>
              <a:lumOff val="40000"/>
            </a:schemeClr>
          </a:solidFill>
        </p:grpSpPr>
        <p:sp>
          <p:nvSpPr>
            <p:cNvPr id="26" name="Google Shape;577;p37"/>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8;p37"/>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9;p37"/>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0;p37"/>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1;p37"/>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410;p37"/>
          <p:cNvGrpSpPr/>
          <p:nvPr/>
        </p:nvGrpSpPr>
        <p:grpSpPr>
          <a:xfrm>
            <a:off x="4381581" y="2934221"/>
            <a:ext cx="336908" cy="330262"/>
            <a:chOff x="5983625" y="301625"/>
            <a:chExt cx="403000" cy="395050"/>
          </a:xfrm>
          <a:solidFill>
            <a:schemeClr val="accent3">
              <a:lumMod val="60000"/>
              <a:lumOff val="40000"/>
            </a:schemeClr>
          </a:solidFill>
        </p:grpSpPr>
        <p:sp>
          <p:nvSpPr>
            <p:cNvPr id="32" name="Google Shape;411;p37"/>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2;p37"/>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3;p37"/>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4;p37"/>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5;p37"/>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6;p37"/>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7;p37"/>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8;p37"/>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9;p37"/>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0;p37"/>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1;p37"/>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22;p37"/>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3;p37"/>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24;p37"/>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25;p37"/>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26;p37"/>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7;p37"/>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8;p37"/>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9;p37"/>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30;p37"/>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63;p37"/>
          <p:cNvGrpSpPr/>
          <p:nvPr/>
        </p:nvGrpSpPr>
        <p:grpSpPr>
          <a:xfrm>
            <a:off x="4837727" y="4180784"/>
            <a:ext cx="324661" cy="338956"/>
            <a:chOff x="3294650" y="3652450"/>
            <a:chExt cx="388350" cy="405450"/>
          </a:xfrm>
          <a:solidFill>
            <a:schemeClr val="accent3">
              <a:lumMod val="60000"/>
              <a:lumOff val="40000"/>
            </a:schemeClr>
          </a:solidFill>
        </p:grpSpPr>
        <p:sp>
          <p:nvSpPr>
            <p:cNvPr id="53" name="Google Shape;564;p37"/>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65;p37"/>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6;p37"/>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385;p37"/>
          <p:cNvGrpSpPr/>
          <p:nvPr/>
        </p:nvGrpSpPr>
        <p:grpSpPr>
          <a:xfrm>
            <a:off x="6874946" y="2924916"/>
            <a:ext cx="347107" cy="438984"/>
            <a:chOff x="584925" y="238125"/>
            <a:chExt cx="415200" cy="525100"/>
          </a:xfrm>
          <a:solidFill>
            <a:schemeClr val="accent2">
              <a:lumMod val="60000"/>
              <a:lumOff val="40000"/>
            </a:schemeClr>
          </a:solidFill>
        </p:grpSpPr>
        <p:sp>
          <p:nvSpPr>
            <p:cNvPr id="57" name="Google Shape;386;p37"/>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p37"/>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8;p37"/>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9;p37"/>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0;p37"/>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1;p37"/>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485;p37"/>
          <p:cNvGrpSpPr/>
          <p:nvPr/>
        </p:nvGrpSpPr>
        <p:grpSpPr>
          <a:xfrm>
            <a:off x="6368157" y="4157836"/>
            <a:ext cx="356303" cy="360400"/>
            <a:chOff x="5297950" y="1632050"/>
            <a:chExt cx="426200" cy="431100"/>
          </a:xfrm>
          <a:solidFill>
            <a:schemeClr val="accent2">
              <a:lumMod val="60000"/>
              <a:lumOff val="40000"/>
            </a:schemeClr>
          </a:solidFill>
        </p:grpSpPr>
        <p:sp>
          <p:nvSpPr>
            <p:cNvPr id="64" name="Google Shape;486;p37"/>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7;p37"/>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494;p37"/>
          <p:cNvGrpSpPr/>
          <p:nvPr/>
        </p:nvGrpSpPr>
        <p:grpSpPr>
          <a:xfrm>
            <a:off x="7477864" y="4142537"/>
            <a:ext cx="401719" cy="366502"/>
            <a:chOff x="6625350" y="1613750"/>
            <a:chExt cx="480525" cy="438400"/>
          </a:xfrm>
          <a:solidFill>
            <a:schemeClr val="accent2">
              <a:lumMod val="60000"/>
              <a:lumOff val="40000"/>
            </a:schemeClr>
          </a:solidFill>
        </p:grpSpPr>
        <p:sp>
          <p:nvSpPr>
            <p:cNvPr id="67" name="Google Shape;495;p37"/>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6;p37"/>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7;p37"/>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98;p37"/>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99;p37"/>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Inclusão da Tarifa Social</a:t>
            </a:r>
            <a:br>
              <a:rPr lang="pt-BR" dirty="0" smtClean="0"/>
            </a:br>
            <a:r>
              <a:rPr lang="pt-BR" sz="2400" dirty="0" smtClean="0"/>
              <a:t>BUSCA ATIVA</a:t>
            </a:r>
            <a:endParaRPr lang="pt-BR" sz="2400" dirty="0"/>
          </a:p>
        </p:txBody>
      </p:sp>
      <p:sp>
        <p:nvSpPr>
          <p:cNvPr id="4" name="Espaço Reservado para Texto 3"/>
          <p:cNvSpPr>
            <a:spLocks noGrp="1"/>
          </p:cNvSpPr>
          <p:nvPr>
            <p:ph type="body" idx="1"/>
          </p:nvPr>
        </p:nvSpPr>
        <p:spPr>
          <a:xfrm>
            <a:off x="731518" y="1857900"/>
            <a:ext cx="4452744" cy="4710000"/>
          </a:xfrm>
        </p:spPr>
        <p:txBody>
          <a:bodyPr/>
          <a:lstStyle/>
          <a:p>
            <a:r>
              <a:rPr lang="pt-BR" sz="1800" dirty="0" smtClean="0"/>
              <a:t>Os </a:t>
            </a:r>
            <a:r>
              <a:rPr lang="pt-BR" sz="1800" b="1" dirty="0" smtClean="0"/>
              <a:t>POSTOS FIXOS </a:t>
            </a:r>
            <a:r>
              <a:rPr lang="pt-BR" sz="1800" dirty="0" smtClean="0"/>
              <a:t>são </a:t>
            </a:r>
            <a:r>
              <a:rPr lang="pt-BR" sz="1800" dirty="0"/>
              <a:t>instalados em locais determinados e funcionam de forma permanente. O MDS recomenda que esses postos funcionem ao menos durante um ou dois fins de semana por mês, para que os responsáveis pelas famílias que não têm como comparecer para atendimento durante os dias úteis, por causa de seu trabalho, possam ir até lá nos dias de folga. Os postos fixos de cadastramento devem contar com infraestrutura mínima, geralmente inseridos  dentro do CRAS</a:t>
            </a:r>
            <a:r>
              <a:rPr lang="pt-BR" sz="1800" dirty="0" smtClean="0"/>
              <a:t>.</a:t>
            </a:r>
            <a:endParaRPr lang="pt-BR" sz="1800" dirty="0"/>
          </a:p>
        </p:txBody>
      </p:sp>
      <p:sp>
        <p:nvSpPr>
          <p:cNvPr id="5" name="Espaço Reservado para Texto 4"/>
          <p:cNvSpPr>
            <a:spLocks noGrp="1"/>
          </p:cNvSpPr>
          <p:nvPr>
            <p:ph type="body" idx="2"/>
          </p:nvPr>
        </p:nvSpPr>
        <p:spPr>
          <a:xfrm>
            <a:off x="5184262" y="1857900"/>
            <a:ext cx="3767400" cy="4710000"/>
          </a:xfrm>
        </p:spPr>
        <p:txBody>
          <a:bodyPr/>
          <a:lstStyle/>
          <a:p>
            <a:r>
              <a:rPr lang="pt-BR" sz="1800" dirty="0"/>
              <a:t>Os </a:t>
            </a:r>
            <a:r>
              <a:rPr lang="pt-BR" sz="1800" b="1" dirty="0"/>
              <a:t>POSTOS ITINERANTES </a:t>
            </a:r>
            <a:r>
              <a:rPr lang="pt-BR" sz="1800" dirty="0"/>
              <a:t>são unidades móveis de atendimento periódico, que percorrem regiões distantes ou de difícil acesso, utilizando-se dos mais variados meios de transporte para tanto (ônibus, trailers, barcos etc.). As unidades de atendimento itinerantes podem se deslocar de um território a outro, conforme a necessidade de cadastramento</a:t>
            </a:r>
            <a:r>
              <a:rPr lang="pt-BR" sz="1800" dirty="0" smtClean="0"/>
              <a:t>.</a:t>
            </a:r>
            <a:endParaRPr lang="pt-BR" sz="1800" dirty="0"/>
          </a:p>
        </p:txBody>
      </p:sp>
      <p:sp>
        <p:nvSpPr>
          <p:cNvPr id="3" name="Espaço Reservado para Número de Slid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39</a:t>
            </a:fld>
            <a:endParaRPr lang="pt-BR"/>
          </a:p>
        </p:txBody>
      </p:sp>
      <p:sp>
        <p:nvSpPr>
          <p:cNvPr id="6" name="Retângulo 5"/>
          <p:cNvSpPr/>
          <p:nvPr/>
        </p:nvSpPr>
        <p:spPr>
          <a:xfrm>
            <a:off x="2574900" y="1292200"/>
            <a:ext cx="4572000" cy="523220"/>
          </a:xfrm>
          <a:prstGeom prst="rect">
            <a:avLst/>
          </a:prstGeom>
        </p:spPr>
        <p:txBody>
          <a:bodyPr>
            <a:spAutoFit/>
          </a:bodyPr>
          <a:lstStyle/>
          <a:p>
            <a:r>
              <a:rPr lang="pt-BR" dirty="0">
                <a:solidFill>
                  <a:srgbClr val="454F5B"/>
                </a:solidFill>
                <a:latin typeface="Montserrat" panose="00000500000000000000" pitchFamily="2" charset="0"/>
              </a:rPr>
              <a:t>O </a:t>
            </a:r>
            <a:r>
              <a:rPr lang="pt-BR" b="1" dirty="0">
                <a:solidFill>
                  <a:srgbClr val="454F5B"/>
                </a:solidFill>
                <a:latin typeface="Montserrat" panose="00000500000000000000" pitchFamily="2" charset="0"/>
              </a:rPr>
              <a:t>cadastramento</a:t>
            </a:r>
            <a:r>
              <a:rPr lang="pt-BR" dirty="0">
                <a:solidFill>
                  <a:srgbClr val="454F5B"/>
                </a:solidFill>
                <a:latin typeface="Montserrat" panose="00000500000000000000" pitchFamily="2" charset="0"/>
              </a:rPr>
              <a:t> no CadÚnico pode se dar em </a:t>
            </a:r>
            <a:r>
              <a:rPr lang="pt-BR" b="1" dirty="0">
                <a:solidFill>
                  <a:srgbClr val="454F5B"/>
                </a:solidFill>
                <a:latin typeface="Montserrat" panose="00000500000000000000" pitchFamily="2" charset="0"/>
              </a:rPr>
              <a:t>postos fixos</a:t>
            </a:r>
            <a:r>
              <a:rPr lang="pt-BR" dirty="0">
                <a:solidFill>
                  <a:srgbClr val="454F5B"/>
                </a:solidFill>
                <a:latin typeface="Montserrat" panose="00000500000000000000" pitchFamily="2" charset="0"/>
              </a:rPr>
              <a:t> ou </a:t>
            </a:r>
            <a:r>
              <a:rPr lang="pt-BR" b="1" dirty="0">
                <a:solidFill>
                  <a:srgbClr val="454F5B"/>
                </a:solidFill>
                <a:latin typeface="Montserrat" panose="00000500000000000000" pitchFamily="2" charset="0"/>
              </a:rPr>
              <a:t>itinerantes</a:t>
            </a:r>
            <a:r>
              <a:rPr lang="pt-BR" dirty="0">
                <a:solidFill>
                  <a:srgbClr val="454F5B"/>
                </a:solidFill>
                <a:latin typeface="Montserrat" panose="00000500000000000000" pitchFamily="2" charset="0"/>
              </a:rPr>
              <a:t>: </a:t>
            </a:r>
          </a:p>
        </p:txBody>
      </p:sp>
    </p:spTree>
    <p:extLst>
      <p:ext uri="{BB962C8B-B14F-4D97-AF65-F5344CB8AC3E}">
        <p14:creationId xmlns:p14="http://schemas.microsoft.com/office/powerpoint/2010/main" val="227811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91200" y="792561"/>
            <a:ext cx="7761600" cy="657900"/>
          </a:xfrm>
          <a:prstGeom prst="rect">
            <a:avLst/>
          </a:prstGeom>
        </p:spPr>
        <p:txBody>
          <a:bodyPr spcFirstLastPara="1" wrap="square" lIns="91425" tIns="91425" rIns="91425" bIns="91425" anchor="b" anchorCtr="0">
            <a:noAutofit/>
          </a:bodyPr>
          <a:lstStyle/>
          <a:p>
            <a:pPr lvl="0"/>
            <a:r>
              <a:rPr lang="pt-BR" sz="3600" dirty="0" smtClean="0"/>
              <a:t>Legislação </a:t>
            </a:r>
            <a:r>
              <a:rPr lang="pt-BR" sz="3600" dirty="0"/>
              <a:t>e atos normativos </a:t>
            </a:r>
            <a:r>
              <a:rPr lang="pt-BR" sz="2000" dirty="0"/>
              <a:t>mais relevantes sobre a TSEE</a:t>
            </a:r>
            <a:endParaRPr sz="3600" dirty="0"/>
          </a:p>
        </p:txBody>
      </p:sp>
      <p:sp>
        <p:nvSpPr>
          <p:cNvPr id="71" name="Google Shape;71;p12"/>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Espaço Reservado para Conteúdo 2"/>
          <p:cNvSpPr txBox="1">
            <a:spLocks/>
          </p:cNvSpPr>
          <p:nvPr/>
        </p:nvSpPr>
        <p:spPr>
          <a:xfrm>
            <a:off x="691200" y="1910392"/>
            <a:ext cx="8088923" cy="428259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F464"/>
              </a:buClr>
              <a:buSzPts val="2400"/>
              <a:buFont typeface="Montserrat"/>
              <a:buChar char="▣"/>
              <a:defRPr sz="2400" b="0" i="0" u="none" strike="noStrike" cap="none">
                <a:solidFill>
                  <a:srgbClr val="454F5B"/>
                </a:solidFill>
                <a:latin typeface="Montserrat"/>
                <a:ea typeface="Montserrat"/>
                <a:cs typeface="Montserrat"/>
                <a:sym typeface="Montserrat"/>
              </a:defRPr>
            </a:lvl1pPr>
            <a:lvl2pPr marL="914400" marR="0" lvl="1"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2pPr>
            <a:lvl3pPr marL="1371600" marR="0" lvl="2"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3pPr>
            <a:lvl4pPr marL="1828800" marR="0" lvl="3"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4pPr>
            <a:lvl5pPr marL="2286000" marR="0" lvl="4"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5pPr>
            <a:lvl6pPr marL="2743200" marR="0" lvl="5"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6pPr>
            <a:lvl7pPr marL="3200400" marR="0" lvl="6"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7pPr>
            <a:lvl8pPr marL="3657600" marR="0" lvl="7"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8pPr>
            <a:lvl9pPr marL="4114800" marR="0" lvl="8"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9pPr>
          </a:lstStyle>
          <a:p>
            <a:pPr>
              <a:lnSpc>
                <a:spcPct val="250000"/>
              </a:lnSpc>
            </a:pPr>
            <a:r>
              <a:rPr lang="pt-BR" sz="1800" dirty="0" smtClean="0">
                <a:solidFill>
                  <a:schemeClr val="tx1"/>
                </a:solidFill>
              </a:rPr>
              <a:t>Lei nº 12.212, de 20/01/2010, publicada em 21/01/2010 </a:t>
            </a:r>
          </a:p>
          <a:p>
            <a:r>
              <a:rPr lang="pt-BR" sz="1800" dirty="0" smtClean="0">
                <a:solidFill>
                  <a:schemeClr val="tx1"/>
                </a:solidFill>
              </a:rPr>
              <a:t>Resolução Normativa ANEEL nº 414, de 09/09/2010, publicada em 15/09/2010</a:t>
            </a:r>
          </a:p>
          <a:p>
            <a:r>
              <a:rPr lang="pt-BR" sz="1800" dirty="0" smtClean="0">
                <a:solidFill>
                  <a:schemeClr val="tx1"/>
                </a:solidFill>
              </a:rPr>
              <a:t>Decreto nº 7.583, de 13/10/2011, publicado em 13/10/2011</a:t>
            </a:r>
          </a:p>
          <a:p>
            <a:r>
              <a:rPr lang="pt-BR" sz="1800" dirty="0" smtClean="0">
                <a:solidFill>
                  <a:schemeClr val="tx1"/>
                </a:solidFill>
              </a:rPr>
              <a:t>Resolução Normativa ANEEL nº 472, de 24/01/2012, publicada em 31/01/2012</a:t>
            </a:r>
          </a:p>
          <a:p>
            <a:r>
              <a:rPr lang="pt-BR" sz="1800" dirty="0" smtClean="0">
                <a:solidFill>
                  <a:schemeClr val="tx1"/>
                </a:solidFill>
              </a:rPr>
              <a:t>Resolução Normativa ANEEL nº 572, de 13/08/2013, publicada em 14/08/2013</a:t>
            </a:r>
          </a:p>
          <a:p>
            <a:r>
              <a:rPr lang="pt-BR" sz="1800" dirty="0" smtClean="0">
                <a:solidFill>
                  <a:schemeClr val="tx1"/>
                </a:solidFill>
              </a:rPr>
              <a:t>Resolução Normativa ANEEL nº 800 de 19 de dezembro de 2017, publicada em 22/12/2017</a:t>
            </a:r>
          </a:p>
          <a:p>
            <a:pPr marL="0" indent="0">
              <a:buFont typeface="Montserrat"/>
              <a:buNone/>
            </a:pPr>
            <a:endParaRPr lang="pt-BR" sz="1800" dirty="0">
              <a:solidFill>
                <a:schemeClr val="tx1"/>
              </a:solidFill>
            </a:endParaRPr>
          </a:p>
        </p:txBody>
      </p:sp>
    </p:spTree>
    <p:extLst>
      <p:ext uri="{BB962C8B-B14F-4D97-AF65-F5344CB8AC3E}">
        <p14:creationId xmlns:p14="http://schemas.microsoft.com/office/powerpoint/2010/main" val="2034348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pt-BR" sz="3200" dirty="0" smtClean="0"/>
              <a:t>Realização de Mutirões</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40</a:t>
            </a:fld>
            <a:endParaRPr lang="pt-BR"/>
          </a:p>
        </p:txBody>
      </p:sp>
      <p:sp>
        <p:nvSpPr>
          <p:cNvPr id="8" name="Espaço Reservado para Conteúdo 2"/>
          <p:cNvSpPr txBox="1">
            <a:spLocks/>
          </p:cNvSpPr>
          <p:nvPr/>
        </p:nvSpPr>
        <p:spPr>
          <a:xfrm>
            <a:off x="750467" y="3259666"/>
            <a:ext cx="7865575" cy="2799794"/>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1pPr>
            <a:lvl2pPr marL="914400" marR="0" lvl="1" indent="-3556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2pPr>
            <a:lvl3pPr marL="1371600" marR="0" lvl="2" indent="-3556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3pPr>
            <a:lvl4pPr marL="1828800" marR="0" lvl="3"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4pPr>
            <a:lvl5pPr marL="2286000" marR="0" lvl="4"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5pPr>
            <a:lvl6pPr marL="2743200" marR="0" lvl="5"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6pPr>
            <a:lvl7pPr marL="3200400" marR="0" lvl="6"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7pPr>
            <a:lvl8pPr marL="3657600" marR="0" lvl="7"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8pPr>
            <a:lvl9pPr marL="4114800" marR="0" lvl="8"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9pPr>
          </a:lstStyle>
          <a:p>
            <a:pPr marL="0" algn="just">
              <a:lnSpc>
                <a:spcPct val="150000"/>
              </a:lnSpc>
              <a:buFont typeface="Arial" panose="020B0604020202020204" pitchFamily="34" charset="0"/>
              <a:buChar char="•"/>
            </a:pPr>
            <a:r>
              <a:rPr lang="pt-BR" dirty="0" smtClean="0">
                <a:solidFill>
                  <a:schemeClr val="tx1"/>
                </a:solidFill>
              </a:rPr>
              <a:t>Os mutirões são uma forma específica de atendimento itinerante, voltados para a realização de ações pontuais de cadastramento, como por exemplo, cadastramento em assentamentos, em locais de concentração de catadores de materiais recicláveis, ou mesmo em bairros que concentrem grande números de famílias com perfil para cadastramento ou com cadastros desatualizados.</a:t>
            </a:r>
            <a:endParaRPr lang="pt-BR" dirty="0">
              <a:solidFill>
                <a:schemeClr val="tx1"/>
              </a:solidFill>
            </a:endParaRPr>
          </a:p>
        </p:txBody>
      </p:sp>
    </p:spTree>
    <p:extLst>
      <p:ext uri="{BB962C8B-B14F-4D97-AF65-F5344CB8AC3E}">
        <p14:creationId xmlns:p14="http://schemas.microsoft.com/office/powerpoint/2010/main" val="221170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pt-BR" sz="3200" dirty="0" smtClean="0"/>
              <a:t>Capacitação</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41</a:t>
            </a:fld>
            <a:endParaRPr lang="pt-BR"/>
          </a:p>
        </p:txBody>
      </p:sp>
      <p:sp>
        <p:nvSpPr>
          <p:cNvPr id="8" name="Espaço Reservado para Conteúdo 2"/>
          <p:cNvSpPr txBox="1">
            <a:spLocks/>
          </p:cNvSpPr>
          <p:nvPr/>
        </p:nvSpPr>
        <p:spPr>
          <a:xfrm>
            <a:off x="691200" y="2599267"/>
            <a:ext cx="7865575" cy="313846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1pPr>
            <a:lvl2pPr marL="914400" marR="0" lvl="1" indent="-3556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2pPr>
            <a:lvl3pPr marL="1371600" marR="0" lvl="2" indent="-3556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3pPr>
            <a:lvl4pPr marL="1828800" marR="0" lvl="3"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4pPr>
            <a:lvl5pPr marL="2286000" marR="0" lvl="4"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5pPr>
            <a:lvl6pPr marL="2743200" marR="0" lvl="5"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6pPr>
            <a:lvl7pPr marL="3200400" marR="0" lvl="6"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7pPr>
            <a:lvl8pPr marL="3657600" marR="0" lvl="7"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8pPr>
            <a:lvl9pPr marL="4114800" marR="0" lvl="8" indent="-342900" algn="l" rtl="0">
              <a:lnSpc>
                <a:spcPct val="100000"/>
              </a:lnSpc>
              <a:spcBef>
                <a:spcPts val="0"/>
              </a:spcBef>
              <a:spcAft>
                <a:spcPts val="0"/>
              </a:spcAft>
              <a:buClr>
                <a:srgbClr val="738498"/>
              </a:buClr>
              <a:buSzPts val="2200"/>
              <a:buFont typeface="Montserrat"/>
              <a:buNone/>
              <a:defRPr sz="2200" b="0" i="0" u="none" strike="noStrike" cap="none">
                <a:solidFill>
                  <a:srgbClr val="738498"/>
                </a:solidFill>
                <a:latin typeface="Montserrat"/>
                <a:ea typeface="Montserrat"/>
                <a:cs typeface="Montserrat"/>
                <a:sym typeface="Montserrat"/>
              </a:defRPr>
            </a:lvl9pPr>
          </a:lstStyle>
          <a:p>
            <a:pPr marL="0" algn="just">
              <a:lnSpc>
                <a:spcPct val="150000"/>
              </a:lnSpc>
              <a:buFont typeface="Arial" panose="020B0604020202020204" pitchFamily="34" charset="0"/>
              <a:buChar char="•"/>
            </a:pPr>
            <a:r>
              <a:rPr lang="pt-BR" dirty="0" smtClean="0">
                <a:solidFill>
                  <a:schemeClr val="tx1"/>
                </a:solidFill>
              </a:rPr>
              <a:t>Os municípios e os estados também </a:t>
            </a:r>
            <a:r>
              <a:rPr lang="pt-BR" dirty="0">
                <a:solidFill>
                  <a:schemeClr val="tx1"/>
                </a:solidFill>
              </a:rPr>
              <a:t>devem ser orientados a estreitar o diálogo com as concessionárias, buscando estratégias  de apoio mútuo para busca ativa de famílias com perfil para inclusão da TSEE e para recadastramento, de acordo com a realidade local</a:t>
            </a:r>
            <a:r>
              <a:rPr lang="pt-BR" dirty="0" smtClean="0">
                <a:solidFill>
                  <a:schemeClr val="tx1"/>
                </a:solidFill>
              </a:rPr>
              <a:t>.</a:t>
            </a:r>
            <a:endParaRPr lang="pt-BR" dirty="0">
              <a:solidFill>
                <a:schemeClr val="tx1"/>
              </a:solidFill>
            </a:endParaRPr>
          </a:p>
        </p:txBody>
      </p:sp>
    </p:spTree>
    <p:extLst>
      <p:ext uri="{BB962C8B-B14F-4D97-AF65-F5344CB8AC3E}">
        <p14:creationId xmlns:p14="http://schemas.microsoft.com/office/powerpoint/2010/main" val="3686961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a:t>Propostas para alcançar famílias que estão fora da Tarifa Social no MS</a:t>
            </a:r>
          </a:p>
        </p:txBody>
      </p:sp>
      <p:sp>
        <p:nvSpPr>
          <p:cNvPr id="6" name="Espaço Reservado para Texto 5"/>
          <p:cNvSpPr>
            <a:spLocks noGrp="1"/>
          </p:cNvSpPr>
          <p:nvPr>
            <p:ph type="body" idx="1"/>
          </p:nvPr>
        </p:nvSpPr>
        <p:spPr>
          <a:xfrm>
            <a:off x="691200" y="1811604"/>
            <a:ext cx="7761600" cy="4772076"/>
          </a:xfrm>
        </p:spPr>
        <p:txBody>
          <a:bodyPr/>
          <a:lstStyle/>
          <a:p>
            <a:pPr algn="just"/>
            <a:r>
              <a:rPr lang="pt-BR" sz="1400" dirty="0" smtClean="0"/>
              <a:t>Reunião </a:t>
            </a:r>
            <a:r>
              <a:rPr lang="pt-BR" sz="1400" dirty="0"/>
              <a:t>com a SEDHAST – Secretaria de Assistência Social do Estado/MS para estabelecer um fluxograma de trabalho com </a:t>
            </a:r>
            <a:r>
              <a:rPr lang="pt-BR" sz="1400" b="1" dirty="0"/>
              <a:t>padronização para aplicação nos postos de cadastramento do CRAS de cada município</a:t>
            </a:r>
            <a:r>
              <a:rPr lang="pt-BR" sz="1400" dirty="0"/>
              <a:t>, constando orientação específica para preenchimento do </a:t>
            </a:r>
            <a:r>
              <a:rPr lang="pt-BR" sz="1400" dirty="0" smtClean="0"/>
              <a:t>“Caderno Suplementar 1” </a:t>
            </a:r>
            <a:r>
              <a:rPr lang="pt-BR" sz="1400" dirty="0"/>
              <a:t>e inserção da </a:t>
            </a:r>
            <a:r>
              <a:rPr lang="pt-BR" sz="1400" b="1" dirty="0"/>
              <a:t>unidade consumidora</a:t>
            </a:r>
            <a:r>
              <a:rPr lang="pt-BR" sz="1400" dirty="0"/>
              <a:t>.</a:t>
            </a:r>
          </a:p>
          <a:p>
            <a:pPr algn="just"/>
            <a:r>
              <a:rPr lang="pt-BR" sz="1400" dirty="0"/>
              <a:t>Junto a </a:t>
            </a:r>
            <a:r>
              <a:rPr lang="pt-BR" sz="1400" b="1" dirty="0"/>
              <a:t>classe política</a:t>
            </a:r>
            <a:r>
              <a:rPr lang="pt-BR" sz="1400" dirty="0"/>
              <a:t> de cada município e Secretaria Municipal de Assistência Social para viabilizar levantamento de uma </a:t>
            </a:r>
            <a:r>
              <a:rPr lang="pt-BR" sz="1400" b="1" dirty="0"/>
              <a:t>ESTRUTURA MÍNIMA E RECURSOS HUMANOS </a:t>
            </a:r>
            <a:r>
              <a:rPr lang="pt-BR" sz="1400" dirty="0"/>
              <a:t>necessários para gerir com eficiência o cadastro único com a finalidade de alcançar as milhares de famílias que estão sendo lesadas por não estarem recebendo os descontos da tarifa social nas contas de luz.</a:t>
            </a:r>
          </a:p>
          <a:p>
            <a:pPr algn="just"/>
            <a:r>
              <a:rPr lang="pt-BR" sz="1400" b="1" u="sng" dirty="0" smtClean="0"/>
              <a:t>Observação </a:t>
            </a:r>
            <a:r>
              <a:rPr lang="pt-BR" sz="1400" b="1" u="sng" dirty="0"/>
              <a:t>importante</a:t>
            </a:r>
            <a:r>
              <a:rPr lang="pt-BR" sz="1400" dirty="0"/>
              <a:t>: a Portaria do MDS n 2.651, de 18/12/18 determinou a inclusão no CADUNICO </a:t>
            </a:r>
            <a:r>
              <a:rPr lang="pt-BR" sz="1400" dirty="0" smtClean="0"/>
              <a:t>do beneficiários de BPC/LOAS, sob pena de suspensão do benefício,  devendo haver determinação por parte do gestor do cadastro único do município de passe a ser obrigatório o preenchimento do número da unidade consumidora em todos cadastros, orientando que para realização de novos cadastros e atualização dos antigos, informando da necessidade imperiosa de trazer conta de energia no momento do atendimento, para que se preencha o campo da unidade consumidora do caderno suplementar, vez que os critérios são coincidentes e todos beneficiários de BPC tem direito a tarifa social.</a:t>
            </a:r>
            <a:endParaRPr lang="pt-BR" sz="1400"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42</a:t>
            </a:fld>
            <a:endParaRPr lang="pt-BR"/>
          </a:p>
        </p:txBody>
      </p:sp>
    </p:spTree>
    <p:extLst>
      <p:ext uri="{BB962C8B-B14F-4D97-AF65-F5344CB8AC3E}">
        <p14:creationId xmlns:p14="http://schemas.microsoft.com/office/powerpoint/2010/main" val="1265073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200" y="266008"/>
            <a:ext cx="7761600" cy="1292100"/>
          </a:xfrm>
        </p:spPr>
        <p:txBody>
          <a:bodyPr/>
          <a:lstStyle/>
          <a:p>
            <a:r>
              <a:rPr lang="pt-BR" sz="2400" dirty="0"/>
              <a:t>Mobilização social interdisciplinar com a Secretaria de Saúde e </a:t>
            </a:r>
            <a:r>
              <a:rPr lang="pt-BR" sz="2400" dirty="0" smtClean="0"/>
              <a:t>Educação</a:t>
            </a:r>
            <a:br>
              <a:rPr lang="pt-BR" sz="2400" dirty="0" smtClean="0"/>
            </a:br>
            <a:r>
              <a:rPr lang="pt-BR" sz="1600" dirty="0" smtClean="0"/>
              <a:t>ATENDIMENTOS ITINERANTES, AÇÕES SOCIAIS, MUTIRÕES E PALESTRAS</a:t>
            </a:r>
            <a:endParaRPr lang="pt-BR" sz="1200" dirty="0"/>
          </a:p>
        </p:txBody>
      </p:sp>
      <p:sp>
        <p:nvSpPr>
          <p:cNvPr id="5" name="Espaço Reservado para Texto 4"/>
          <p:cNvSpPr>
            <a:spLocks noGrp="1"/>
          </p:cNvSpPr>
          <p:nvPr>
            <p:ph type="body" idx="1"/>
          </p:nvPr>
        </p:nvSpPr>
        <p:spPr>
          <a:xfrm>
            <a:off x="691200" y="1786665"/>
            <a:ext cx="7761600" cy="5071411"/>
          </a:xfrm>
        </p:spPr>
        <p:txBody>
          <a:bodyPr/>
          <a:lstStyle/>
          <a:p>
            <a:r>
              <a:rPr lang="pt-BR" sz="1600" dirty="0"/>
              <a:t>Sensibilização do Gestor do </a:t>
            </a:r>
            <a:r>
              <a:rPr lang="pt-BR" sz="1600" dirty="0" smtClean="0"/>
              <a:t>CadÚnico </a:t>
            </a:r>
            <a:r>
              <a:rPr lang="pt-BR" sz="1600" dirty="0"/>
              <a:t>quanto a capacitação dos cadastradores para que </a:t>
            </a:r>
            <a:r>
              <a:rPr lang="pt-BR" sz="1600" b="1" dirty="0"/>
              <a:t>aumente o número de servidores municipais com poderes de fazer </a:t>
            </a:r>
            <a:r>
              <a:rPr lang="pt-BR" sz="1600" b="1" dirty="0" smtClean="0"/>
              <a:t>cadastramento/atualização </a:t>
            </a:r>
            <a:r>
              <a:rPr lang="pt-BR" sz="1600" b="1" dirty="0"/>
              <a:t>operando o </a:t>
            </a:r>
            <a:r>
              <a:rPr lang="pt-BR" sz="1600" b="1" dirty="0" smtClean="0"/>
              <a:t>CadÚnico</a:t>
            </a:r>
            <a:r>
              <a:rPr lang="pt-BR" sz="1600" dirty="0"/>
              <a:t>, proporcional ao numero de CRAS existentes, com numero de operadores proporcionais a necessidade em cada CRAS (lembrando que cada cadastro demora em média 50 minutos para ser criado e 40 minutos para ser atualizado), observando o número de cadastradores de forma proporcional ao número de  beneficiários de baixa renda de cada </a:t>
            </a:r>
            <a:r>
              <a:rPr lang="pt-BR" sz="1600" dirty="0" smtClean="0"/>
              <a:t>CRAS.</a:t>
            </a:r>
            <a:endParaRPr lang="pt-BR" sz="1600" dirty="0"/>
          </a:p>
          <a:p>
            <a:r>
              <a:rPr lang="pt-BR" sz="1600" b="1" dirty="0"/>
              <a:t>Realização de mutirões</a:t>
            </a:r>
            <a:r>
              <a:rPr lang="pt-BR" sz="1600" dirty="0"/>
              <a:t>, postos itinerantes em parceria com a concessionária de Energia Elétrica.</a:t>
            </a:r>
          </a:p>
          <a:p>
            <a:r>
              <a:rPr lang="pt-BR" sz="1600" b="1" dirty="0"/>
              <a:t>Palestras</a:t>
            </a:r>
            <a:r>
              <a:rPr lang="pt-BR" sz="1600" dirty="0"/>
              <a:t> a serem realizadas aos beneficiários de programas sociais   nos dias de palestras mensais no CRAS de cada Bairro, buscando assim que o cadastramento da tarifa social seja realizado diretamente pela </a:t>
            </a:r>
            <a:r>
              <a:rPr lang="pt-BR" sz="1600" dirty="0" smtClean="0"/>
              <a:t>Energisa</a:t>
            </a:r>
            <a:r>
              <a:rPr lang="pt-BR" sz="1600" dirty="0"/>
              <a:t>, após a atualização do Cadastro, potencializando a taxa cadastral.</a:t>
            </a:r>
          </a:p>
          <a:p>
            <a:r>
              <a:rPr lang="pt-BR" sz="1600" b="1" dirty="0"/>
              <a:t>Busca ativa </a:t>
            </a:r>
            <a:r>
              <a:rPr lang="pt-BR" sz="1600" dirty="0"/>
              <a:t>para atualização do Cadastro único para inserção da unidade consumidora com chamadas em programas de rádio e envio de correspondências</a:t>
            </a:r>
            <a:r>
              <a:rPr lang="pt-BR" sz="1600" dirty="0" smtClean="0"/>
              <a:t>.</a:t>
            </a:r>
            <a:endParaRPr lang="pt-BR" sz="1600" dirty="0"/>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43</a:t>
            </a:fld>
            <a:endParaRPr lang="pt-BR"/>
          </a:p>
        </p:txBody>
      </p:sp>
    </p:spTree>
    <p:extLst>
      <p:ext uri="{BB962C8B-B14F-4D97-AF65-F5344CB8AC3E}">
        <p14:creationId xmlns:p14="http://schemas.microsoft.com/office/powerpoint/2010/main" val="333934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Benefícios às famílias agregadas</a:t>
            </a:r>
            <a:endParaRPr lang="pt-BR" dirty="0"/>
          </a:p>
        </p:txBody>
      </p:sp>
      <p:sp>
        <p:nvSpPr>
          <p:cNvPr id="3" name="Espaço Reservado para Texto 2"/>
          <p:cNvSpPr>
            <a:spLocks noGrp="1"/>
          </p:cNvSpPr>
          <p:nvPr>
            <p:ph type="body" idx="1"/>
          </p:nvPr>
        </p:nvSpPr>
        <p:spPr>
          <a:xfrm>
            <a:off x="365759" y="1529540"/>
            <a:ext cx="8739716" cy="4644286"/>
          </a:xfrm>
        </p:spPr>
        <p:txBody>
          <a:bodyPr/>
          <a:lstStyle/>
          <a:p>
            <a:pPr algn="just"/>
            <a:r>
              <a:rPr lang="pt-BR" sz="1800" b="1" dirty="0"/>
              <a:t>Aumento na arrecadação do Estado e Município – aporte financeiro a título de IGD-E e IGD-M </a:t>
            </a:r>
            <a:r>
              <a:rPr lang="pt-BR" sz="1800" dirty="0"/>
              <a:t>(Índice de Gestão Descentralizada) a cada atualização de cadastro ou nova família cadastrada e outros incentivos financeiros para Assistência Social Estadual e Municipal.</a:t>
            </a:r>
          </a:p>
          <a:p>
            <a:pPr algn="just"/>
            <a:r>
              <a:rPr lang="pt-BR" sz="1800" b="1" dirty="0"/>
              <a:t>Aumento de circulação de dinheiro no  comércio local do município, pois o valor que a família terá de desconto referente a TSEE será gasto/investido dentro da economia local, o que gera aquecimento na economia local</a:t>
            </a:r>
            <a:r>
              <a:rPr lang="pt-BR" sz="1800" dirty="0"/>
              <a:t>.</a:t>
            </a:r>
          </a:p>
          <a:p>
            <a:pPr algn="just"/>
            <a:r>
              <a:rPr lang="pt-BR" sz="1800" b="1" dirty="0"/>
              <a:t>Transformação social</a:t>
            </a:r>
            <a:r>
              <a:rPr lang="pt-BR" sz="1800" dirty="0"/>
              <a:t>: Facilita a identificação de famílias aptas a receberem politicas públicas dos governos federais, estaduais e municipais, tornando as famílias e suas necessidades visíveis dentro da estrutura governamental para direcionar políticas sociais.</a:t>
            </a:r>
          </a:p>
          <a:p>
            <a:pPr algn="just"/>
            <a:r>
              <a:rPr lang="pt-BR" sz="1800" b="1" dirty="0"/>
              <a:t>Diminuição da demanda </a:t>
            </a:r>
            <a:r>
              <a:rPr lang="pt-BR" sz="1800" b="1" dirty="0" smtClean="0"/>
              <a:t>nos </a:t>
            </a:r>
            <a:r>
              <a:rPr lang="pt-BR" sz="1800" b="1" dirty="0" err="1" smtClean="0"/>
              <a:t>procons</a:t>
            </a:r>
            <a:r>
              <a:rPr lang="pt-BR" sz="1800" b="1" dirty="0"/>
              <a:t> </a:t>
            </a:r>
            <a:r>
              <a:rPr lang="pt-BR" sz="1800" b="1" dirty="0" smtClean="0"/>
              <a:t>e </a:t>
            </a:r>
            <a:r>
              <a:rPr lang="pt-BR" sz="1800" b="1" dirty="0"/>
              <a:t>DPE em face da concessionária de energia elétrica </a:t>
            </a:r>
            <a:r>
              <a:rPr lang="pt-BR" sz="1800" dirty="0"/>
              <a:t>acerca de pedidos de parcelamento de débitos referentes a conta de energia e a suspensão do fornecimento de energia por atraso no pagamento, através da diminuição do valor das faturas, facilitando o pagamento e diminuindo o impacto financeiro na família</a:t>
            </a:r>
          </a:p>
        </p:txBody>
      </p:sp>
      <p:sp>
        <p:nvSpPr>
          <p:cNvPr id="4" name="Espaço Reservado para Número de Slid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44</a:t>
            </a:fld>
            <a:endParaRPr lang="pt-BR"/>
          </a:p>
        </p:txBody>
      </p:sp>
    </p:spTree>
    <p:extLst>
      <p:ext uri="{BB962C8B-B14F-4D97-AF65-F5344CB8AC3E}">
        <p14:creationId xmlns:p14="http://schemas.microsoft.com/office/powerpoint/2010/main" val="923283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4"/>
          <p:cNvSpPr/>
          <p:nvPr/>
        </p:nvSpPr>
        <p:spPr>
          <a:xfrm>
            <a:off x="482138" y="980901"/>
            <a:ext cx="8661862" cy="1905005"/>
          </a:xfrm>
          <a:prstGeom prst="rect">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txBox="1">
            <a:spLocks noGrp="1"/>
          </p:cNvSpPr>
          <p:nvPr>
            <p:ph type="ctrTitle" idx="4294967295"/>
          </p:nvPr>
        </p:nvSpPr>
        <p:spPr>
          <a:xfrm>
            <a:off x="582500" y="1201585"/>
            <a:ext cx="6746100" cy="15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dirty="0" smtClean="0"/>
              <a:t>Obrigada!</a:t>
            </a:r>
            <a:endParaRPr sz="9600" dirty="0"/>
          </a:p>
        </p:txBody>
      </p:sp>
      <p:sp>
        <p:nvSpPr>
          <p:cNvPr id="364" name="Google Shape;364;p34"/>
          <p:cNvSpPr/>
          <p:nvPr/>
        </p:nvSpPr>
        <p:spPr>
          <a:xfrm>
            <a:off x="482138" y="2831068"/>
            <a:ext cx="8661862" cy="168601"/>
          </a:xfrm>
          <a:prstGeom prst="rect">
            <a:avLst/>
          </a:prstGeom>
          <a:solidFill>
            <a:srgbClr val="454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54F5B"/>
              </a:solidFill>
            </a:endParaRPr>
          </a:p>
        </p:txBody>
      </p:sp>
      <p:sp>
        <p:nvSpPr>
          <p:cNvPr id="365" name="Google Shape;365;p34"/>
          <p:cNvSpPr txBox="1">
            <a:spLocks noGrp="1"/>
          </p:cNvSpPr>
          <p:nvPr>
            <p:ph type="sldNum" idx="12"/>
          </p:nvPr>
        </p:nvSpPr>
        <p:spPr>
          <a:xfrm>
            <a:off x="4297650" y="6369977"/>
            <a:ext cx="5487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45</a:t>
            </a:fld>
            <a:endParaRPr/>
          </a:p>
        </p:txBody>
      </p:sp>
      <p:sp>
        <p:nvSpPr>
          <p:cNvPr id="9" name="Título 4"/>
          <p:cNvSpPr txBox="1">
            <a:spLocks/>
          </p:cNvSpPr>
          <p:nvPr/>
        </p:nvSpPr>
        <p:spPr>
          <a:xfrm>
            <a:off x="582500" y="3674225"/>
            <a:ext cx="7761600" cy="1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200000"/>
              </a:lnSpc>
            </a:pPr>
            <a:r>
              <a:rPr lang="pt-BR" sz="2400" b="1" dirty="0" smtClean="0">
                <a:solidFill>
                  <a:schemeClr val="bg1"/>
                </a:solidFill>
                <a:latin typeface="Montserrat" panose="00000500000000000000" pitchFamily="2" charset="0"/>
              </a:rPr>
              <a:t>marizaf@defensoria.def.ms.br</a:t>
            </a:r>
          </a:p>
          <a:p>
            <a:pPr>
              <a:lnSpc>
                <a:spcPct val="200000"/>
              </a:lnSpc>
            </a:pPr>
            <a:r>
              <a:rPr lang="pt-BR" sz="2400" b="1" dirty="0" smtClean="0">
                <a:solidFill>
                  <a:schemeClr val="bg1"/>
                </a:solidFill>
                <a:latin typeface="Montserrat" panose="00000500000000000000" pitchFamily="2" charset="0"/>
              </a:rPr>
              <a:t>(67) 99911-3283 – WhatsApp disponível</a:t>
            </a:r>
            <a:endParaRPr lang="pt-BR" sz="2400" b="1" dirty="0">
              <a:solidFill>
                <a:schemeClr val="bg1"/>
              </a:solidFill>
              <a:latin typeface="Montserrat" panose="00000500000000000000"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91200" y="792561"/>
            <a:ext cx="7761600" cy="657900"/>
          </a:xfrm>
          <a:prstGeom prst="rect">
            <a:avLst/>
          </a:prstGeom>
        </p:spPr>
        <p:txBody>
          <a:bodyPr spcFirstLastPara="1" wrap="square" lIns="91425" tIns="91425" rIns="91425" bIns="91425" anchor="b" anchorCtr="0">
            <a:noAutofit/>
          </a:bodyPr>
          <a:lstStyle/>
          <a:p>
            <a:pPr lvl="0"/>
            <a:r>
              <a:rPr lang="pt-BR" sz="3600" dirty="0" smtClean="0"/>
              <a:t>Inclusão da Tarifa Social</a:t>
            </a:r>
            <a:br>
              <a:rPr lang="pt-BR" sz="3600" dirty="0" smtClean="0"/>
            </a:br>
            <a:r>
              <a:rPr lang="pt-BR" sz="2000" dirty="0" smtClean="0"/>
              <a:t>Inserção no Cadastro Único, “</a:t>
            </a:r>
            <a:r>
              <a:rPr lang="pt-BR" sz="2000" b="0" dirty="0" smtClean="0"/>
              <a:t>CadÚnico</a:t>
            </a:r>
            <a:r>
              <a:rPr lang="pt-BR" sz="2000" dirty="0" smtClean="0"/>
              <a:t>”</a:t>
            </a:r>
            <a:endParaRPr sz="3600" dirty="0"/>
          </a:p>
        </p:txBody>
      </p:sp>
      <p:sp>
        <p:nvSpPr>
          <p:cNvPr id="71" name="Google Shape;71;p12"/>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6" name="Espaço Reservado para Conteúdo 2"/>
          <p:cNvSpPr txBox="1">
            <a:spLocks/>
          </p:cNvSpPr>
          <p:nvPr/>
        </p:nvSpPr>
        <p:spPr>
          <a:xfrm>
            <a:off x="691200" y="1845425"/>
            <a:ext cx="7995600" cy="5137265"/>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F464"/>
              </a:buClr>
              <a:buSzPts val="2400"/>
              <a:buFont typeface="Montserrat"/>
              <a:buChar char="▣"/>
              <a:defRPr sz="2400" b="0" i="0" u="none" strike="noStrike" cap="none">
                <a:solidFill>
                  <a:srgbClr val="454F5B"/>
                </a:solidFill>
                <a:latin typeface="Montserrat"/>
                <a:ea typeface="Montserrat"/>
                <a:cs typeface="Montserrat"/>
                <a:sym typeface="Montserrat"/>
              </a:defRPr>
            </a:lvl1pPr>
            <a:lvl2pPr marL="914400" marR="0" lvl="1"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2pPr>
            <a:lvl3pPr marL="1371600" marR="0" lvl="2"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3pPr>
            <a:lvl4pPr marL="1828800" marR="0" lvl="3"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4pPr>
            <a:lvl5pPr marL="2286000" marR="0" lvl="4"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5pPr>
            <a:lvl6pPr marL="2743200" marR="0" lvl="5"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6pPr>
            <a:lvl7pPr marL="3200400" marR="0" lvl="6"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7pPr>
            <a:lvl8pPr marL="3657600" marR="0" lvl="7"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8pPr>
            <a:lvl9pPr marL="4114800" marR="0" lvl="8"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9pPr>
          </a:lstStyle>
          <a:p>
            <a:r>
              <a:rPr lang="pt-BR" b="1" dirty="0" smtClean="0">
                <a:solidFill>
                  <a:schemeClr val="tx1"/>
                </a:solidFill>
              </a:rPr>
              <a:t>Cadastro Único é a base de dados de informações referentes às famílias brasileiras em situação de pobreza e extrema pobreza</a:t>
            </a:r>
            <a:r>
              <a:rPr lang="pt-BR" dirty="0" smtClean="0">
                <a:solidFill>
                  <a:schemeClr val="tx1"/>
                </a:solidFill>
              </a:rPr>
              <a:t>, que permite ao Governo Federal, Estados e Municípios a aplicação e manutenção de políticas públicas e programas sociais.</a:t>
            </a:r>
          </a:p>
          <a:p>
            <a:endParaRPr lang="pt-BR" dirty="0" smtClean="0">
              <a:solidFill>
                <a:schemeClr val="tx1"/>
              </a:solidFill>
            </a:endParaRPr>
          </a:p>
          <a:p>
            <a:r>
              <a:rPr lang="pt-BR" dirty="0" smtClean="0">
                <a:solidFill>
                  <a:schemeClr val="tx1"/>
                </a:solidFill>
              </a:rPr>
              <a:t>É por meio do Cadastro Único que são colhidas as informações para que as famílias de baixa renda possam ser selecionadas para programas e/ou benefícios sociais dos governos federal, estaduais e municipais. </a:t>
            </a:r>
          </a:p>
          <a:p>
            <a:endParaRPr lang="pt-BR" dirty="0" smtClean="0">
              <a:solidFill>
                <a:schemeClr val="tx1"/>
              </a:solidFill>
            </a:endParaRPr>
          </a:p>
          <a:p>
            <a:r>
              <a:rPr lang="pt-BR" b="1" dirty="0" smtClean="0">
                <a:solidFill>
                  <a:schemeClr val="tx1"/>
                </a:solidFill>
              </a:rPr>
              <a:t>A família de baixa renda beneficiária de Tarifa Social de Energia Elétrica deve atualizar seu CadÚnico até o prazo de 2 anos </a:t>
            </a:r>
            <a:r>
              <a:rPr lang="pt-BR" dirty="0" smtClean="0">
                <a:solidFill>
                  <a:schemeClr val="tx1"/>
                </a:solidFill>
              </a:rPr>
              <a:t>ou sempre que mudar de endereço, de renda, de composição familiar ou na escola dos membros menores de 18 anos. </a:t>
            </a:r>
          </a:p>
          <a:p>
            <a:endParaRPr lang="pt-BR" dirty="0" smtClean="0">
              <a:solidFill>
                <a:schemeClr val="tx1"/>
              </a:solidFill>
            </a:endParaRPr>
          </a:p>
          <a:p>
            <a:r>
              <a:rPr lang="pt-BR" b="1" dirty="0" smtClean="0">
                <a:solidFill>
                  <a:schemeClr val="tx1"/>
                </a:solidFill>
              </a:rPr>
              <a:t>Caso a família não atualize seus dados até o prazo de 24 meses, a família será </a:t>
            </a:r>
            <a:r>
              <a:rPr lang="pt-BR" b="1" u="sng" dirty="0" smtClean="0">
                <a:solidFill>
                  <a:schemeClr val="tx1"/>
                </a:solidFill>
              </a:rPr>
              <a:t>automaticamente excluída</a:t>
            </a:r>
            <a:r>
              <a:rPr lang="pt-BR" b="1" dirty="0" smtClean="0">
                <a:solidFill>
                  <a:schemeClr val="tx1"/>
                </a:solidFill>
              </a:rPr>
              <a:t> do programa de TARIFA  SOCIAL</a:t>
            </a:r>
            <a:r>
              <a:rPr lang="pt-BR" dirty="0" smtClean="0">
                <a:solidFill>
                  <a:schemeClr val="tx1"/>
                </a:solidFill>
              </a:rPr>
              <a:t>, devendo comparecer no CRAS mais próximo de sua residência para atualização do </a:t>
            </a:r>
            <a:r>
              <a:rPr lang="pt-BR" dirty="0" err="1" smtClean="0">
                <a:solidFill>
                  <a:schemeClr val="tx1"/>
                </a:solidFill>
              </a:rPr>
              <a:t>CadUnico</a:t>
            </a:r>
            <a:r>
              <a:rPr lang="pt-BR" dirty="0" smtClean="0">
                <a:solidFill>
                  <a:schemeClr val="tx1"/>
                </a:solidFill>
              </a:rPr>
              <a:t>, para ser reinserida no programa, desde que ainda reúna os requisitos legais.</a:t>
            </a:r>
          </a:p>
        </p:txBody>
      </p:sp>
    </p:spTree>
    <p:extLst>
      <p:ext uri="{BB962C8B-B14F-4D97-AF65-F5344CB8AC3E}">
        <p14:creationId xmlns:p14="http://schemas.microsoft.com/office/powerpoint/2010/main" val="1692616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91200" y="792561"/>
            <a:ext cx="7761600" cy="657900"/>
          </a:xfrm>
          <a:prstGeom prst="rect">
            <a:avLst/>
          </a:prstGeom>
        </p:spPr>
        <p:txBody>
          <a:bodyPr spcFirstLastPara="1" wrap="square" lIns="91425" tIns="91425" rIns="91425" bIns="91425" anchor="b" anchorCtr="0">
            <a:noAutofit/>
          </a:bodyPr>
          <a:lstStyle/>
          <a:p>
            <a:pPr lvl="0"/>
            <a:r>
              <a:rPr lang="pt-BR" sz="3600" dirty="0" smtClean="0"/>
              <a:t>Programas e benefícios atingidos </a:t>
            </a:r>
            <a:r>
              <a:rPr lang="pt-BR" sz="2000" dirty="0" smtClean="0"/>
              <a:t>com base no “</a:t>
            </a:r>
            <a:r>
              <a:rPr lang="pt-BR" sz="2000" dirty="0" err="1" smtClean="0"/>
              <a:t>CadUnico</a:t>
            </a:r>
            <a:r>
              <a:rPr lang="pt-BR" sz="2000" dirty="0" smtClean="0"/>
              <a:t>”</a:t>
            </a:r>
            <a:endParaRPr sz="3600" dirty="0"/>
          </a:p>
        </p:txBody>
      </p:sp>
      <p:sp>
        <p:nvSpPr>
          <p:cNvPr id="71" name="Google Shape;71;p12"/>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7" name="Espaço Reservado para Conteúdo 2"/>
          <p:cNvSpPr txBox="1">
            <a:spLocks/>
          </p:cNvSpPr>
          <p:nvPr/>
        </p:nvSpPr>
        <p:spPr>
          <a:xfrm>
            <a:off x="691200" y="1499622"/>
            <a:ext cx="7496836" cy="51525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F464"/>
              </a:buClr>
              <a:buSzPts val="2400"/>
              <a:buFont typeface="Montserrat"/>
              <a:buChar char="▣"/>
              <a:defRPr sz="2400" b="0" i="0" u="none" strike="noStrike" cap="none">
                <a:solidFill>
                  <a:srgbClr val="454F5B"/>
                </a:solidFill>
                <a:latin typeface="Montserrat"/>
                <a:ea typeface="Montserrat"/>
                <a:cs typeface="Montserrat"/>
                <a:sym typeface="Montserrat"/>
              </a:defRPr>
            </a:lvl1pPr>
            <a:lvl2pPr marL="914400" marR="0" lvl="1"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2pPr>
            <a:lvl3pPr marL="1371600" marR="0" lvl="2"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3pPr>
            <a:lvl4pPr marL="1828800" marR="0" lvl="3"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4pPr>
            <a:lvl5pPr marL="2286000" marR="0" lvl="4"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5pPr>
            <a:lvl6pPr marL="2743200" marR="0" lvl="5"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6pPr>
            <a:lvl7pPr marL="3200400" marR="0" lvl="6"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7pPr>
            <a:lvl8pPr marL="3657600" marR="0" lvl="7"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8pPr>
            <a:lvl9pPr marL="4114800" marR="0" lvl="8"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9pPr>
          </a:lstStyle>
          <a:p>
            <a:endParaRPr lang="pt-BR" sz="1400" dirty="0" smtClean="0"/>
          </a:p>
          <a:p>
            <a:r>
              <a:rPr lang="pt-BR" sz="1400" dirty="0" smtClean="0">
                <a:solidFill>
                  <a:schemeClr val="tx1"/>
                </a:solidFill>
              </a:rPr>
              <a:t>​​Programa Bolsa Família</a:t>
            </a:r>
          </a:p>
          <a:p>
            <a:r>
              <a:rPr lang="pt-BR" sz="1400" dirty="0" smtClean="0">
                <a:solidFill>
                  <a:schemeClr val="tx1"/>
                </a:solidFill>
              </a:rPr>
              <a:t>Programa Minha Casa, Minha Vida</a:t>
            </a:r>
          </a:p>
          <a:p>
            <a:r>
              <a:rPr lang="pt-BR" sz="1400" dirty="0" smtClean="0">
                <a:solidFill>
                  <a:schemeClr val="tx1"/>
                </a:solidFill>
              </a:rPr>
              <a:t>Bolsa Verde – Programa de Apoio à Conservação Ambiental</a:t>
            </a:r>
          </a:p>
          <a:p>
            <a:r>
              <a:rPr lang="pt-BR" sz="1400" dirty="0" smtClean="0">
                <a:solidFill>
                  <a:schemeClr val="tx1"/>
                </a:solidFill>
              </a:rPr>
              <a:t>Programa de Erradicação do Trabalho Infantil – PETI​</a:t>
            </a:r>
          </a:p>
          <a:p>
            <a:r>
              <a:rPr lang="pt-BR" sz="1400" dirty="0" smtClean="0">
                <a:solidFill>
                  <a:schemeClr val="tx1"/>
                </a:solidFill>
              </a:rPr>
              <a:t>Fomento – Programa de Fomento às Atividades Produtivas Rurais</a:t>
            </a:r>
          </a:p>
          <a:p>
            <a:r>
              <a:rPr lang="pt-BR" sz="1400" dirty="0" smtClean="0">
                <a:solidFill>
                  <a:schemeClr val="tx1"/>
                </a:solidFill>
              </a:rPr>
              <a:t>Carteira do Idoso;</a:t>
            </a:r>
          </a:p>
          <a:p>
            <a:r>
              <a:rPr lang="pt-BR" sz="1400" dirty="0" smtClean="0">
                <a:solidFill>
                  <a:schemeClr val="tx1"/>
                </a:solidFill>
              </a:rPr>
              <a:t>Aposentadoria para pessoa de baixa renda;</a:t>
            </a:r>
          </a:p>
          <a:p>
            <a:r>
              <a:rPr lang="pt-BR" sz="1400" dirty="0" smtClean="0">
                <a:solidFill>
                  <a:schemeClr val="tx1"/>
                </a:solidFill>
              </a:rPr>
              <a:t>Programa Brasil Carinhoso;</a:t>
            </a:r>
          </a:p>
          <a:p>
            <a:r>
              <a:rPr lang="pt-BR" sz="1400" dirty="0" smtClean="0">
                <a:solidFill>
                  <a:schemeClr val="tx1"/>
                </a:solidFill>
              </a:rPr>
              <a:t>Programa de Cisternas;</a:t>
            </a:r>
          </a:p>
          <a:p>
            <a:r>
              <a:rPr lang="pt-BR" sz="1400" dirty="0" smtClean="0">
                <a:solidFill>
                  <a:schemeClr val="tx1"/>
                </a:solidFill>
              </a:rPr>
              <a:t>Telefone Popular;</a:t>
            </a:r>
          </a:p>
          <a:p>
            <a:r>
              <a:rPr lang="pt-BR" sz="1400" dirty="0" smtClean="0">
                <a:solidFill>
                  <a:schemeClr val="tx1"/>
                </a:solidFill>
              </a:rPr>
              <a:t>Carta Social;</a:t>
            </a:r>
          </a:p>
          <a:p>
            <a:r>
              <a:rPr lang="pt-BR" sz="1400" dirty="0" smtClean="0">
                <a:solidFill>
                  <a:schemeClr val="tx1"/>
                </a:solidFill>
              </a:rPr>
              <a:t>Pro Jovem Adolescente;</a:t>
            </a:r>
          </a:p>
          <a:p>
            <a:r>
              <a:rPr lang="pt-BR" sz="1400" b="1" dirty="0" smtClean="0">
                <a:solidFill>
                  <a:schemeClr val="tx1"/>
                </a:solidFill>
              </a:rPr>
              <a:t>TARIFA SOCIAL DE ENERGIA ELÉTRICA - TSEE;</a:t>
            </a:r>
          </a:p>
          <a:p>
            <a:r>
              <a:rPr lang="pt-BR" sz="1400" dirty="0" smtClean="0">
                <a:solidFill>
                  <a:schemeClr val="tx1"/>
                </a:solidFill>
              </a:rPr>
              <a:t>Passe Livre para pessoas com deficiência;</a:t>
            </a:r>
          </a:p>
          <a:p>
            <a:r>
              <a:rPr lang="pt-BR" sz="1400" dirty="0" smtClean="0">
                <a:solidFill>
                  <a:schemeClr val="tx1"/>
                </a:solidFill>
              </a:rPr>
              <a:t>Isenção de Taxas em Concursos Públicos.</a:t>
            </a:r>
            <a:endParaRPr lang="pt-BR" sz="1400" dirty="0">
              <a:solidFill>
                <a:schemeClr val="tx1"/>
              </a:solidFill>
            </a:endParaRPr>
          </a:p>
        </p:txBody>
      </p:sp>
    </p:spTree>
    <p:extLst>
      <p:ext uri="{BB962C8B-B14F-4D97-AF65-F5344CB8AC3E}">
        <p14:creationId xmlns:p14="http://schemas.microsoft.com/office/powerpoint/2010/main" val="221063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91200" y="792561"/>
            <a:ext cx="7761600" cy="657900"/>
          </a:xfrm>
          <a:prstGeom prst="rect">
            <a:avLst/>
          </a:prstGeom>
        </p:spPr>
        <p:txBody>
          <a:bodyPr spcFirstLastPara="1" wrap="square" lIns="91425" tIns="91425" rIns="91425" bIns="91425" anchor="b" anchorCtr="0">
            <a:noAutofit/>
          </a:bodyPr>
          <a:lstStyle/>
          <a:p>
            <a:pPr lvl="0"/>
            <a:r>
              <a:rPr lang="pt-BR" sz="3600" dirty="0" smtClean="0"/>
              <a:t>Gestão</a:t>
            </a:r>
            <a:br>
              <a:rPr lang="pt-BR" sz="3600" dirty="0" smtClean="0"/>
            </a:br>
            <a:r>
              <a:rPr lang="pt-BR" sz="2000" dirty="0" smtClean="0"/>
              <a:t>Governo Federal – Atribuições</a:t>
            </a:r>
            <a:endParaRPr sz="3600" dirty="0"/>
          </a:p>
        </p:txBody>
      </p:sp>
      <p:sp>
        <p:nvSpPr>
          <p:cNvPr id="71" name="Google Shape;71;p12"/>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Espaço Reservado para Conteúdo 2"/>
          <p:cNvSpPr txBox="1">
            <a:spLocks/>
          </p:cNvSpPr>
          <p:nvPr/>
        </p:nvSpPr>
        <p:spPr>
          <a:xfrm>
            <a:off x="618067" y="1737437"/>
            <a:ext cx="8060265" cy="51206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F464"/>
              </a:buClr>
              <a:buSzPts val="2400"/>
              <a:buFont typeface="Montserrat"/>
              <a:buChar char="▣"/>
              <a:defRPr sz="2400" b="0" i="0" u="none" strike="noStrike" cap="none">
                <a:solidFill>
                  <a:srgbClr val="454F5B"/>
                </a:solidFill>
                <a:latin typeface="Montserrat"/>
                <a:ea typeface="Montserrat"/>
                <a:cs typeface="Montserrat"/>
                <a:sym typeface="Montserrat"/>
              </a:defRPr>
            </a:lvl1pPr>
            <a:lvl2pPr marL="914400" marR="0" lvl="1"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2pPr>
            <a:lvl3pPr marL="1371600" marR="0" lvl="2"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3pPr>
            <a:lvl4pPr marL="1828800" marR="0" lvl="3"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4pPr>
            <a:lvl5pPr marL="2286000" marR="0" lvl="4"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5pPr>
            <a:lvl6pPr marL="2743200" marR="0" lvl="5"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6pPr>
            <a:lvl7pPr marL="3200400" marR="0" lvl="6"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7pPr>
            <a:lvl8pPr marL="3657600" marR="0" lvl="7"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8pPr>
            <a:lvl9pPr marL="4114800" marR="0" lvl="8"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9pPr>
          </a:lstStyle>
          <a:p>
            <a:pPr algn="just"/>
            <a:r>
              <a:rPr lang="pt-BR" sz="1600" dirty="0" smtClean="0">
                <a:solidFill>
                  <a:schemeClr val="tx1"/>
                </a:solidFill>
              </a:rPr>
              <a:t>No Governo Federal, </a:t>
            </a:r>
            <a:r>
              <a:rPr lang="pt-BR" sz="1600" b="1" dirty="0" smtClean="0">
                <a:solidFill>
                  <a:schemeClr val="tx1"/>
                </a:solidFill>
              </a:rPr>
              <a:t>a execução das atividades relacionadas ao Cadastro Único está sob a responsabilidade da Secretaria Nacional de Renda de Cidadania (SENARC)</a:t>
            </a:r>
            <a:r>
              <a:rPr lang="pt-BR" sz="1600" dirty="0" smtClean="0">
                <a:solidFill>
                  <a:schemeClr val="tx1"/>
                </a:solidFill>
              </a:rPr>
              <a:t>, que foi criada com o Ministério do Desenvolvimento Social e Combate à Fome (MDS), em 2004. </a:t>
            </a:r>
          </a:p>
          <a:p>
            <a:pPr algn="just"/>
            <a:r>
              <a:rPr lang="pt-BR" sz="1600" dirty="0" smtClean="0">
                <a:solidFill>
                  <a:schemeClr val="tx1"/>
                </a:solidFill>
              </a:rPr>
              <a:t>É responsabilidade do MDS elaborar normativas, regulamentos e instruções para orientar o trabalho dos estados, municípios e Distrito Federal, supervisionando a implantação e execução do Cadastro Único, realizando a contínua da qualidade de suas informações e definir estratégias para seu aperfeiçoamento.</a:t>
            </a:r>
          </a:p>
          <a:p>
            <a:pPr algn="just"/>
            <a:r>
              <a:rPr lang="pt-BR" sz="1600" dirty="0" smtClean="0">
                <a:solidFill>
                  <a:schemeClr val="tx1"/>
                </a:solidFill>
              </a:rPr>
              <a:t>Além disso, </a:t>
            </a:r>
            <a:r>
              <a:rPr lang="pt-BR" sz="1600" b="1" dirty="0" smtClean="0">
                <a:solidFill>
                  <a:schemeClr val="tx1"/>
                </a:solidFill>
              </a:rPr>
              <a:t>o Governo Federal apoia, financeiramente, por meio dos recursos do Índice de Gestão Descentralizada do Município (IGD-M), os municípios e o Distrito Federal para a realização das atividades de cadastramento, atualização cadastral e de manutenção da qualidade dos dados</a:t>
            </a:r>
            <a:r>
              <a:rPr lang="pt-BR" sz="1600" dirty="0" smtClean="0">
                <a:solidFill>
                  <a:schemeClr val="tx1"/>
                </a:solidFill>
              </a:rPr>
              <a:t>.</a:t>
            </a:r>
          </a:p>
          <a:p>
            <a:pPr algn="just"/>
            <a:r>
              <a:rPr lang="pt-BR" sz="1600" dirty="0" smtClean="0">
                <a:solidFill>
                  <a:schemeClr val="tx1"/>
                </a:solidFill>
              </a:rPr>
              <a:t>O Governo Federal repassa, ainda, recursos financeiros aos estados, para que prestem suporte técnico para os municípios na gestão do Cadastro Único por meio do Índice de Gestão Descentralizada Estadual (IGD-E). </a:t>
            </a:r>
            <a:endParaRPr lang="pt-BR" sz="1600" dirty="0">
              <a:solidFill>
                <a:schemeClr val="tx1"/>
              </a:solidFill>
            </a:endParaRPr>
          </a:p>
        </p:txBody>
      </p:sp>
    </p:spTree>
    <p:extLst>
      <p:ext uri="{BB962C8B-B14F-4D97-AF65-F5344CB8AC3E}">
        <p14:creationId xmlns:p14="http://schemas.microsoft.com/office/powerpoint/2010/main" val="3719110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lstStyle/>
          <a:p>
            <a:r>
              <a:rPr lang="pt-BR" dirty="0" smtClean="0"/>
              <a:t>Website do Cadastro Único</a:t>
            </a:r>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8</a:t>
            </a:fld>
            <a:endParaRPr lang="pt-BR"/>
          </a:p>
        </p:txBody>
      </p:sp>
      <p:pic>
        <p:nvPicPr>
          <p:cNvPr id="7" name="Imagem 6"/>
          <p:cNvPicPr>
            <a:picLocks noChangeAspect="1"/>
          </p:cNvPicPr>
          <p:nvPr/>
        </p:nvPicPr>
        <p:blipFill>
          <a:blip r:embed="rId2"/>
          <a:stretch>
            <a:fillRect/>
          </a:stretch>
        </p:blipFill>
        <p:spPr>
          <a:xfrm>
            <a:off x="948736" y="523702"/>
            <a:ext cx="7246528" cy="4826355"/>
          </a:xfrm>
          <a:prstGeom prst="rect">
            <a:avLst/>
          </a:prstGeom>
        </p:spPr>
      </p:pic>
    </p:spTree>
    <p:extLst>
      <p:ext uri="{BB962C8B-B14F-4D97-AF65-F5344CB8AC3E}">
        <p14:creationId xmlns:p14="http://schemas.microsoft.com/office/powerpoint/2010/main" val="3517869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91200" y="792561"/>
            <a:ext cx="7761600" cy="657900"/>
          </a:xfrm>
          <a:prstGeom prst="rect">
            <a:avLst/>
          </a:prstGeom>
        </p:spPr>
        <p:txBody>
          <a:bodyPr spcFirstLastPara="1" wrap="square" lIns="91425" tIns="91425" rIns="91425" bIns="91425" anchor="b" anchorCtr="0">
            <a:noAutofit/>
          </a:bodyPr>
          <a:lstStyle/>
          <a:p>
            <a:pPr lvl="0"/>
            <a:r>
              <a:rPr lang="pt-BR" sz="3600" dirty="0" smtClean="0"/>
              <a:t>Gestão</a:t>
            </a:r>
            <a:br>
              <a:rPr lang="pt-BR" sz="3600" dirty="0" smtClean="0"/>
            </a:br>
            <a:r>
              <a:rPr lang="pt-BR" sz="2000" dirty="0" smtClean="0"/>
              <a:t>Governo Municipal – Atribuições</a:t>
            </a:r>
            <a:endParaRPr sz="3600" dirty="0"/>
          </a:p>
        </p:txBody>
      </p:sp>
      <p:sp>
        <p:nvSpPr>
          <p:cNvPr id="71" name="Google Shape;71;p12"/>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5" name="Espaço Reservado para Conteúdo 2"/>
          <p:cNvSpPr txBox="1">
            <a:spLocks/>
          </p:cNvSpPr>
          <p:nvPr/>
        </p:nvSpPr>
        <p:spPr>
          <a:xfrm>
            <a:off x="691199" y="1737360"/>
            <a:ext cx="8139533" cy="512064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F464"/>
              </a:buClr>
              <a:buSzPts val="2400"/>
              <a:buFont typeface="Montserrat"/>
              <a:buChar char="▣"/>
              <a:defRPr sz="2400" b="0" i="0" u="none" strike="noStrike" cap="none">
                <a:solidFill>
                  <a:srgbClr val="454F5B"/>
                </a:solidFill>
                <a:latin typeface="Montserrat"/>
                <a:ea typeface="Montserrat"/>
                <a:cs typeface="Montserrat"/>
                <a:sym typeface="Montserrat"/>
              </a:defRPr>
            </a:lvl1pPr>
            <a:lvl2pPr marL="914400" marR="0" lvl="1"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2pPr>
            <a:lvl3pPr marL="1371600" marR="0" lvl="2" indent="-355600" algn="l" rtl="0">
              <a:lnSpc>
                <a:spcPct val="100000"/>
              </a:lnSpc>
              <a:spcBef>
                <a:spcPts val="0"/>
              </a:spcBef>
              <a:spcAft>
                <a:spcPts val="0"/>
              </a:spcAft>
              <a:buClr>
                <a:srgbClr val="C7F464"/>
              </a:buClr>
              <a:buSzPts val="2000"/>
              <a:buFont typeface="Montserrat"/>
              <a:buChar char="■"/>
              <a:defRPr sz="2000" b="0" i="0" u="none" strike="noStrike" cap="none">
                <a:solidFill>
                  <a:srgbClr val="454F5B"/>
                </a:solidFill>
                <a:latin typeface="Montserrat"/>
                <a:ea typeface="Montserrat"/>
                <a:cs typeface="Montserrat"/>
                <a:sym typeface="Montserrat"/>
              </a:defRPr>
            </a:lvl3pPr>
            <a:lvl4pPr marL="1828800" marR="0" lvl="3"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4pPr>
            <a:lvl5pPr marL="2286000" marR="0" lvl="4"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5pPr>
            <a:lvl6pPr marL="2743200" marR="0" lvl="5"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6pPr>
            <a:lvl7pPr marL="3200400" marR="0" lvl="6"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7pPr>
            <a:lvl8pPr marL="3657600" marR="0" lvl="7"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8pPr>
            <a:lvl9pPr marL="4114800" marR="0" lvl="8" indent="-342900" algn="l" rtl="0">
              <a:lnSpc>
                <a:spcPct val="100000"/>
              </a:lnSpc>
              <a:spcBef>
                <a:spcPts val="0"/>
              </a:spcBef>
              <a:spcAft>
                <a:spcPts val="0"/>
              </a:spcAft>
              <a:buClr>
                <a:srgbClr val="C7F464"/>
              </a:buClr>
              <a:buSzPts val="1800"/>
              <a:buFont typeface="Montserrat"/>
              <a:buChar char="■"/>
              <a:defRPr sz="1800" b="0" i="0" u="none" strike="noStrike" cap="none">
                <a:solidFill>
                  <a:srgbClr val="454F5B"/>
                </a:solidFill>
                <a:latin typeface="Montserrat"/>
                <a:ea typeface="Montserrat"/>
                <a:cs typeface="Montserrat"/>
                <a:sym typeface="Montserrat"/>
              </a:defRPr>
            </a:lvl9pPr>
          </a:lstStyle>
          <a:p>
            <a:pPr algn="just"/>
            <a:r>
              <a:rPr lang="pt-BR" sz="1800" dirty="0" smtClean="0">
                <a:solidFill>
                  <a:schemeClr val="tx1"/>
                </a:solidFill>
              </a:rPr>
              <a:t>No município, </a:t>
            </a:r>
            <a:r>
              <a:rPr lang="pt-BR" sz="1800" b="1" dirty="0" smtClean="0">
                <a:solidFill>
                  <a:schemeClr val="tx1"/>
                </a:solidFill>
              </a:rPr>
              <a:t>o profissional indicado como gestor municipal do Cadastro Único é o principal responsável pelo gerenciamento e execução do Cadastro Único</a:t>
            </a:r>
            <a:r>
              <a:rPr lang="pt-BR" sz="1800" dirty="0" smtClean="0">
                <a:solidFill>
                  <a:schemeClr val="tx1"/>
                </a:solidFill>
              </a:rPr>
              <a:t>, cabendo-lhe a </a:t>
            </a:r>
            <a:r>
              <a:rPr lang="pt-BR" sz="1800" b="1" dirty="0" smtClean="0">
                <a:solidFill>
                  <a:schemeClr val="tx1"/>
                </a:solidFill>
              </a:rPr>
              <a:t>interlocução</a:t>
            </a:r>
            <a:r>
              <a:rPr lang="pt-BR" sz="1800" dirty="0" smtClean="0">
                <a:solidFill>
                  <a:schemeClr val="tx1"/>
                </a:solidFill>
              </a:rPr>
              <a:t> com os governos estaduais, com o MDS e com os diversos órgãos municipais que utilizam suas informações para implementar os programas sociais.</a:t>
            </a:r>
          </a:p>
          <a:p>
            <a:pPr algn="just"/>
            <a:r>
              <a:rPr lang="pt-BR" sz="1800" dirty="0" smtClean="0">
                <a:solidFill>
                  <a:schemeClr val="tx1"/>
                </a:solidFill>
              </a:rPr>
              <a:t>É o Gestor Municipal que </a:t>
            </a:r>
            <a:r>
              <a:rPr lang="pt-BR" sz="1800" b="1" dirty="0" smtClean="0">
                <a:solidFill>
                  <a:schemeClr val="tx1"/>
                </a:solidFill>
              </a:rPr>
              <a:t>organiza</a:t>
            </a:r>
            <a:r>
              <a:rPr lang="pt-BR" sz="1800" dirty="0" smtClean="0">
                <a:solidFill>
                  <a:schemeClr val="tx1"/>
                </a:solidFill>
              </a:rPr>
              <a:t> e </a:t>
            </a:r>
            <a:r>
              <a:rPr lang="pt-BR" sz="1800" b="1" dirty="0" smtClean="0">
                <a:solidFill>
                  <a:schemeClr val="tx1"/>
                </a:solidFill>
              </a:rPr>
              <a:t>coordena</a:t>
            </a:r>
            <a:r>
              <a:rPr lang="pt-BR" sz="1800" dirty="0" smtClean="0">
                <a:solidFill>
                  <a:schemeClr val="tx1"/>
                </a:solidFill>
              </a:rPr>
              <a:t> toda equipe envolvida nas atividades realizadas, de acordo com as orientações do MDS, atual Ministério da Cidadania, exercendo um papel de </a:t>
            </a:r>
            <a:r>
              <a:rPr lang="pt-BR" sz="1800" b="1" dirty="0" smtClean="0">
                <a:solidFill>
                  <a:schemeClr val="tx1"/>
                </a:solidFill>
              </a:rPr>
              <a:t>liderança</a:t>
            </a:r>
            <a:r>
              <a:rPr lang="pt-BR" sz="1800" dirty="0" smtClean="0">
                <a:solidFill>
                  <a:schemeClr val="tx1"/>
                </a:solidFill>
              </a:rPr>
              <a:t>, não só frente à equipe de trabalho, mas também diante das comunidades que devem ser atendidas pelos programas sociais. </a:t>
            </a:r>
          </a:p>
          <a:p>
            <a:pPr algn="just"/>
            <a:r>
              <a:rPr lang="pt-BR" sz="1800" dirty="0" smtClean="0">
                <a:solidFill>
                  <a:schemeClr val="tx1"/>
                </a:solidFill>
              </a:rPr>
              <a:t>Seu trabalho de </a:t>
            </a:r>
            <a:r>
              <a:rPr lang="pt-BR" sz="1800" b="1" dirty="0" smtClean="0">
                <a:solidFill>
                  <a:schemeClr val="tx1"/>
                </a:solidFill>
              </a:rPr>
              <a:t>mobilização</a:t>
            </a:r>
            <a:r>
              <a:rPr lang="pt-BR" sz="1800" dirty="0" smtClean="0">
                <a:solidFill>
                  <a:schemeClr val="tx1"/>
                </a:solidFill>
              </a:rPr>
              <a:t> e de </a:t>
            </a:r>
            <a:r>
              <a:rPr lang="pt-BR" sz="1800" b="1" dirty="0" smtClean="0">
                <a:solidFill>
                  <a:schemeClr val="tx1"/>
                </a:solidFill>
              </a:rPr>
              <a:t>identificação</a:t>
            </a:r>
            <a:r>
              <a:rPr lang="pt-BR" sz="1800" dirty="0" smtClean="0">
                <a:solidFill>
                  <a:schemeClr val="tx1"/>
                </a:solidFill>
              </a:rPr>
              <a:t> das necessidades locais é </a:t>
            </a:r>
            <a:r>
              <a:rPr lang="pt-BR" sz="1800" b="1" dirty="0" smtClean="0">
                <a:solidFill>
                  <a:schemeClr val="tx1"/>
                </a:solidFill>
              </a:rPr>
              <a:t>essencial</a:t>
            </a:r>
            <a:r>
              <a:rPr lang="pt-BR" sz="1800" dirty="0" smtClean="0">
                <a:solidFill>
                  <a:schemeClr val="tx1"/>
                </a:solidFill>
              </a:rPr>
              <a:t> para garantir o </a:t>
            </a:r>
            <a:r>
              <a:rPr lang="pt-BR" sz="1800" b="1" dirty="0" smtClean="0">
                <a:solidFill>
                  <a:schemeClr val="tx1"/>
                </a:solidFill>
              </a:rPr>
              <a:t>êxito</a:t>
            </a:r>
            <a:r>
              <a:rPr lang="pt-BR" sz="1800" dirty="0" smtClean="0">
                <a:solidFill>
                  <a:schemeClr val="tx1"/>
                </a:solidFill>
              </a:rPr>
              <a:t> das ações de cadastramento. </a:t>
            </a:r>
            <a:endParaRPr lang="pt-BR" sz="1800" dirty="0">
              <a:solidFill>
                <a:schemeClr val="tx1"/>
              </a:solidFill>
            </a:endParaRPr>
          </a:p>
        </p:txBody>
      </p:sp>
    </p:spTree>
    <p:extLst>
      <p:ext uri="{BB962C8B-B14F-4D97-AF65-F5344CB8AC3E}">
        <p14:creationId xmlns:p14="http://schemas.microsoft.com/office/powerpoint/2010/main" val="1008976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demo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3452</Words>
  <Application>Microsoft Office PowerPoint</Application>
  <PresentationFormat>Apresentação na tela (4:3)</PresentationFormat>
  <Paragraphs>261</Paragraphs>
  <Slides>45</Slides>
  <Notes>14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45</vt:i4>
      </vt:variant>
    </vt:vector>
  </HeadingPairs>
  <TitlesOfParts>
    <vt:vector size="49" baseType="lpstr">
      <vt:lpstr>Arial</vt:lpstr>
      <vt:lpstr>Calibri</vt:lpstr>
      <vt:lpstr>Montserrat</vt:lpstr>
      <vt:lpstr>Desdemona template</vt:lpstr>
      <vt:lpstr>Tarifa Social Energia Elétrica TSEE</vt:lpstr>
      <vt:lpstr>Tarifa Social Energia Elétrica TSEE</vt:lpstr>
      <vt:lpstr>Criação e Conceito</vt:lpstr>
      <vt:lpstr>Legislação e atos normativos mais relevantes sobre a TSEE</vt:lpstr>
      <vt:lpstr>Inclusão da Tarifa Social Inserção no Cadastro Único, “CadÚnico”</vt:lpstr>
      <vt:lpstr>Programas e benefícios atingidos com base no “CadUnico”</vt:lpstr>
      <vt:lpstr>Gestão Governo Federal – Atribuições</vt:lpstr>
      <vt:lpstr>Apresentação do PowerPoint</vt:lpstr>
      <vt:lpstr>Gestão Governo Municipal – Atribuições</vt:lpstr>
      <vt:lpstr>Apresentação do PowerPoint</vt:lpstr>
      <vt:lpstr>Tarifa Social – Faixa de Descontos</vt:lpstr>
      <vt:lpstr>Art. 53-E da Resolução 414/2010 da ANEEL</vt:lpstr>
      <vt:lpstr>Art. 53-E da Resolução 414/2010 da ANEEL</vt:lpstr>
      <vt:lpstr>Apresentação do PowerPoint</vt:lpstr>
      <vt:lpstr>Apresentação do PowerPoint</vt:lpstr>
      <vt:lpstr>Apresentação do PowerPoint</vt:lpstr>
      <vt:lpstr>Apresentação do PowerPoint</vt:lpstr>
      <vt:lpstr>Formas de Inscrição no CadÚnico 01. VIA REQUERIMENTO DO USUÁRIO</vt:lpstr>
      <vt:lpstr>Formas de Inscrição no CadÚnico 01. VIA REQUERIMENTO DO USUÁRIO</vt:lpstr>
      <vt:lpstr>Formas de Inscrição no CadÚnico 02. INSERÇÃO DE OFÍCIO</vt:lpstr>
      <vt:lpstr>Déficit da TSEE</vt:lpstr>
      <vt:lpstr>Déficit da TSEE No Mato Grosso do Sul</vt:lpstr>
      <vt:lpstr>171.000</vt:lpstr>
      <vt:lpstr>Apresentação do PowerPoint</vt:lpstr>
      <vt:lpstr>Apresentação do PowerPoint</vt:lpstr>
      <vt:lpstr>Apresentação do PowerPoint</vt:lpstr>
      <vt:lpstr>Possíveis causas do déficit</vt:lpstr>
      <vt:lpstr>DADOS ATUALIZADOS ATÉ MAIO 2019 REFERENTE A LOAS</vt:lpstr>
      <vt:lpstr>Possíveis causas do déficit</vt:lpstr>
      <vt:lpstr>Possíveis causas do déficit</vt:lpstr>
      <vt:lpstr>Apresentação do PowerPoint</vt:lpstr>
      <vt:lpstr>Programa de tarifa social</vt:lpstr>
      <vt:lpstr>Apresentação do PowerPoint</vt:lpstr>
      <vt:lpstr>Apresentação do PowerPoint</vt:lpstr>
      <vt:lpstr>Apresentação do PowerPoint</vt:lpstr>
      <vt:lpstr>CadÚnico – TSEE</vt:lpstr>
      <vt:lpstr>Documentos Necessários ORIENTAÇÃO DA PORTARIA MDS Nº 177/2011</vt:lpstr>
      <vt:lpstr>Formas para efetivar a TSEE</vt:lpstr>
      <vt:lpstr>Inclusão da Tarifa Social BUSCA ATIVA</vt:lpstr>
      <vt:lpstr>Realização de Mutirões</vt:lpstr>
      <vt:lpstr>Capacitação</vt:lpstr>
      <vt:lpstr>Propostas para alcançar famílias que estão fora da Tarifa Social no MS</vt:lpstr>
      <vt:lpstr>Mobilização social interdisciplinar com a Secretaria de Saúde e Educação ATENDIMENTOS ITINERANTES, AÇÕES SOCIAIS, MUTIRÕES E PALESTRAS</vt:lpstr>
      <vt:lpstr>Benefícios às famílias agregadas</vt:lpstr>
      <vt:lpstr>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Rafael Dias Figueiredo</dc:creator>
  <cp:lastModifiedBy>Usuario</cp:lastModifiedBy>
  <cp:revision>41</cp:revision>
  <dcterms:modified xsi:type="dcterms:W3CDTF">2019-06-18T19:32:49Z</dcterms:modified>
</cp:coreProperties>
</file>