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301" r:id="rId4"/>
    <p:sldId id="312" r:id="rId5"/>
    <p:sldId id="302" r:id="rId6"/>
    <p:sldId id="303" r:id="rId7"/>
    <p:sldId id="304" r:id="rId8"/>
    <p:sldId id="305" r:id="rId9"/>
    <p:sldId id="306" r:id="rId10"/>
    <p:sldId id="313" r:id="rId11"/>
    <p:sldId id="257" r:id="rId12"/>
    <p:sldId id="258" r:id="rId13"/>
    <p:sldId id="259" r:id="rId14"/>
    <p:sldId id="263" r:id="rId15"/>
    <p:sldId id="262" r:id="rId16"/>
    <p:sldId id="276" r:id="rId17"/>
    <p:sldId id="260" r:id="rId18"/>
    <p:sldId id="261" r:id="rId19"/>
    <p:sldId id="290" r:id="rId20"/>
    <p:sldId id="291" r:id="rId21"/>
    <p:sldId id="292" r:id="rId22"/>
    <p:sldId id="293" r:id="rId23"/>
    <p:sldId id="294" r:id="rId24"/>
    <p:sldId id="295" r:id="rId25"/>
    <p:sldId id="278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34" autoAdjust="0"/>
    <p:restoredTop sz="94660"/>
  </p:normalViewPr>
  <p:slideViewPr>
    <p:cSldViewPr>
      <p:cViewPr varScale="1">
        <p:scale>
          <a:sx n="70" d="100"/>
          <a:sy n="70" d="100"/>
        </p:scale>
        <p:origin x="-88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E760-F356-4834-877B-981844A98120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78815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E760-F356-4834-877B-981844A98120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124473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E760-F356-4834-877B-981844A98120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695991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TCE\Modelos PPTX\tce-ms\PIV - Slides TCE-MS 03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" y="0"/>
            <a:ext cx="91421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user\Desktop\TCEMS\Identidade Visual\Escoex escuro.w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75128" y="95424"/>
            <a:ext cx="1496752" cy="720080"/>
          </a:xfrm>
          <a:prstGeom prst="rect">
            <a:avLst/>
          </a:prstGeom>
          <a:noFill/>
          <a:effectLst>
            <a:outerShdw dist="25400" dir="3600000" algn="tl" rotWithShape="0">
              <a:schemeClr val="bg1">
                <a:alpha val="98000"/>
              </a:scheme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8649" y="1196752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pt-BR" dirty="0" smtClean="0"/>
              <a:t>COLOQUE AQUI O TÍTULO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628649" y="2708275"/>
            <a:ext cx="7886700" cy="396108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607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E760-F356-4834-877B-981844A98120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03330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E760-F356-4834-877B-981844A98120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380016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E760-F356-4834-877B-981844A98120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962036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E760-F356-4834-877B-981844A98120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082229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E760-F356-4834-877B-981844A98120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63707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E760-F356-4834-877B-981844A98120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66130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E760-F356-4834-877B-981844A98120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31818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E760-F356-4834-877B-981844A98120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784600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FE760-F356-4834-877B-981844A98120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949" y="0"/>
            <a:ext cx="9142101" cy="6858000"/>
            <a:chOff x="949" y="0"/>
            <a:chExt cx="9142101" cy="6858000"/>
          </a:xfrm>
        </p:grpSpPr>
        <p:pic>
          <p:nvPicPr>
            <p:cNvPr id="8" name="Picture 2" descr="C:\TCE\Modelos PPTX\tce-ms\PIV - Slides TCE-MS 05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9" y="0"/>
              <a:ext cx="9142101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19" y="3845"/>
              <a:ext cx="1276921" cy="958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tângulo 9"/>
            <p:cNvSpPr/>
            <p:nvPr/>
          </p:nvSpPr>
          <p:spPr>
            <a:xfrm>
              <a:off x="7380312" y="3845"/>
              <a:ext cx="1762738" cy="9589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5829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eduardodionizio@tce.ms.gov.br" TargetMode="External"/><Relationship Id="rId2" Type="http://schemas.openxmlformats.org/officeDocument/2006/relationships/hyperlink" Target="http://www.tce.ms.gov.br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TÍTULO DO CURSO (PALESTRA, REUNIÃO, EVENTO...)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TCE\Modelos PPTX\tce-ms\PIV - Slides TCE-MS 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" y="0"/>
            <a:ext cx="91421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95536" y="3573016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O PAPEL CONSTITUCIONAL DA CÂMARA MUNICIPAL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9552" y="5229200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Dourados-MS, 09 de agosto de 2019</a:t>
            </a:r>
          </a:p>
          <a:p>
            <a:pPr algn="ctr"/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Por: Eduardo dos Santos Dionizio – Diretor-Geral do TCE-MS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1915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L.O. DOURADOS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b="1" dirty="0" smtClean="0"/>
              <a:t>Art</a:t>
            </a:r>
            <a:r>
              <a:rPr lang="pt-BR" b="1" dirty="0"/>
              <a:t>. 18. Compete privativamente à Câmara </a:t>
            </a:r>
            <a:r>
              <a:rPr lang="pt-BR" b="1" dirty="0" smtClean="0"/>
              <a:t>Municipal: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pt-BR" b="1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b="1" dirty="0" smtClean="0"/>
              <a:t>(...)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pt-BR" b="1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b="1" dirty="0" smtClean="0"/>
              <a:t>VII </a:t>
            </a:r>
            <a:r>
              <a:rPr lang="pt-BR" b="1" dirty="0"/>
              <a:t>- </a:t>
            </a:r>
            <a:r>
              <a:rPr lang="pt-BR" b="1" dirty="0">
                <a:solidFill>
                  <a:srgbClr val="C00000"/>
                </a:solidFill>
              </a:rPr>
              <a:t>julgar</a:t>
            </a:r>
            <a:r>
              <a:rPr lang="pt-BR" b="1" dirty="0"/>
              <a:t> anualmente as contas prestadas pelo Prefeito e apreciar os relatórios sobre a execução dos planos de governo</a:t>
            </a:r>
            <a:r>
              <a:rPr lang="pt-BR" b="1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161940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u="sng" dirty="0" smtClean="0">
                <a:solidFill>
                  <a:srgbClr val="C00000"/>
                </a:solidFill>
                <a:cs typeface="Arial" pitchFamily="34" charset="0"/>
              </a:rPr>
              <a:t>DA COMPETÊNCIA DO CONTROLE</a:t>
            </a:r>
            <a:endParaRPr lang="pt-BR" sz="3200" b="1" u="sng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</a:rPr>
              <a:t>CF/88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 smtClean="0"/>
              <a:t>Art</a:t>
            </a:r>
            <a:r>
              <a:rPr lang="pt-BR" b="1" dirty="0"/>
              <a:t>. 70. A </a:t>
            </a:r>
            <a:r>
              <a:rPr lang="pt-BR" b="1" dirty="0">
                <a:solidFill>
                  <a:schemeClr val="tx2"/>
                </a:solidFill>
              </a:rPr>
              <a:t>fiscalização</a:t>
            </a:r>
            <a:r>
              <a:rPr lang="pt-BR" b="1" dirty="0"/>
              <a:t> contábil, financeira, orçamentária, operacional e patrimonial da União e das entidades da administração direta e indireta, quanto à legalidade, legitimidade, economicidade, aplicação das subvenções e renúncia de receitas, </a:t>
            </a:r>
            <a:r>
              <a:rPr lang="pt-BR" b="1" dirty="0">
                <a:solidFill>
                  <a:srgbClr val="C00000"/>
                </a:solidFill>
              </a:rPr>
              <a:t>será exercida pelo Congresso Nacional, mediante controle externo</a:t>
            </a:r>
            <a:r>
              <a:rPr lang="pt-BR" b="1" dirty="0"/>
              <a:t>, e pelo sistema de controle interno de cada Poder. (CEMS-89, Art. 75)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43858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u="sng" dirty="0">
                <a:solidFill>
                  <a:srgbClr val="C00000"/>
                </a:solidFill>
              </a:rPr>
              <a:t>A</a:t>
            </a:r>
            <a:r>
              <a:rPr lang="pt-BR" sz="3200" b="1" u="sng" dirty="0" smtClean="0">
                <a:solidFill>
                  <a:srgbClr val="C00000"/>
                </a:solidFill>
              </a:rPr>
              <a:t>UXÍLIO DO TC</a:t>
            </a:r>
            <a:endParaRPr lang="pt-BR" sz="3200" b="1" u="sng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2800" dirty="0" smtClean="0">
              <a:latin typeface="Segoe UI Black" pitchFamily="34" charset="0"/>
              <a:ea typeface="Segoe UI Black" pitchFamily="34" charset="0"/>
              <a:cs typeface="Segoe UI Black" pitchFamily="34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+mj-lt"/>
                <a:ea typeface="Segoe UI Black" pitchFamily="34" charset="0"/>
                <a:cs typeface="Segoe UI Black" pitchFamily="34" charset="0"/>
              </a:rPr>
              <a:t>Art</a:t>
            </a:r>
            <a:r>
              <a:rPr lang="pt-BR" b="1" dirty="0">
                <a:latin typeface="+mj-lt"/>
                <a:ea typeface="Segoe UI Black" pitchFamily="34" charset="0"/>
                <a:cs typeface="Segoe UI Black" pitchFamily="34" charset="0"/>
              </a:rPr>
              <a:t>. 71. O controle externo, </a:t>
            </a:r>
            <a:r>
              <a:rPr lang="pt-BR" b="1" dirty="0">
                <a:solidFill>
                  <a:srgbClr val="C00000"/>
                </a:solidFill>
                <a:latin typeface="+mj-lt"/>
                <a:ea typeface="Segoe UI Black" pitchFamily="34" charset="0"/>
                <a:cs typeface="Segoe UI Black" pitchFamily="34" charset="0"/>
              </a:rPr>
              <a:t>a cargo do </a:t>
            </a:r>
            <a:r>
              <a:rPr lang="pt-BR" b="1" u="sng" dirty="0">
                <a:solidFill>
                  <a:srgbClr val="C00000"/>
                </a:solidFill>
                <a:latin typeface="+mj-lt"/>
                <a:ea typeface="Segoe UI Black" pitchFamily="34" charset="0"/>
                <a:cs typeface="Segoe UI Black" pitchFamily="34" charset="0"/>
              </a:rPr>
              <a:t>Congresso Nacional</a:t>
            </a:r>
            <a:r>
              <a:rPr lang="pt-BR" b="1" dirty="0">
                <a:latin typeface="+mj-lt"/>
                <a:ea typeface="Segoe UI Black" pitchFamily="34" charset="0"/>
                <a:cs typeface="Segoe UI Black" pitchFamily="34" charset="0"/>
              </a:rPr>
              <a:t>, será exercido </a:t>
            </a:r>
            <a:r>
              <a:rPr lang="pt-BR" b="1" dirty="0">
                <a:solidFill>
                  <a:schemeClr val="accent1"/>
                </a:solidFill>
                <a:latin typeface="+mj-lt"/>
                <a:ea typeface="Segoe UI Black" pitchFamily="34" charset="0"/>
                <a:cs typeface="Segoe UI Black" pitchFamily="34" charset="0"/>
              </a:rPr>
              <a:t>com o auxílio do Tribunal de Contas da União</a:t>
            </a:r>
            <a:r>
              <a:rPr lang="pt-BR" b="1" dirty="0">
                <a:latin typeface="+mj-lt"/>
                <a:ea typeface="Segoe UI Black" pitchFamily="34" charset="0"/>
                <a:cs typeface="Segoe UI Black" pitchFamily="34" charset="0"/>
              </a:rPr>
              <a:t>, ao qual compete: (CE-MS – Art. 77)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074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COMPETÊNCIAS TC – CF/88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  <a:defRPr/>
            </a:pPr>
            <a:r>
              <a:rPr lang="pt-BR" dirty="0">
                <a:latin typeface="Arial" charset="0"/>
                <a:cs typeface="Arial" charset="0"/>
              </a:rPr>
              <a:t>I - </a:t>
            </a:r>
            <a:r>
              <a:rPr lang="pt-BR" b="1" u="sng" dirty="0">
                <a:solidFill>
                  <a:schemeClr val="tx2"/>
                </a:solidFill>
                <a:latin typeface="Arial" charset="0"/>
                <a:cs typeface="Arial" charset="0"/>
              </a:rPr>
              <a:t>apreciar as contas</a:t>
            </a:r>
            <a:r>
              <a:rPr lang="pt-BR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pt-BR" dirty="0">
                <a:latin typeface="Arial" charset="0"/>
                <a:cs typeface="Arial" charset="0"/>
              </a:rPr>
              <a:t>prestadas </a:t>
            </a:r>
            <a:r>
              <a:rPr lang="pt-BR" b="1" dirty="0">
                <a:solidFill>
                  <a:srgbClr val="C00000"/>
                </a:solidFill>
                <a:latin typeface="Arial" charset="0"/>
                <a:cs typeface="Arial" charset="0"/>
              </a:rPr>
              <a:t>anualmente</a:t>
            </a:r>
            <a:r>
              <a:rPr lang="pt-BR" dirty="0">
                <a:latin typeface="Arial" charset="0"/>
                <a:cs typeface="Arial" charset="0"/>
              </a:rPr>
              <a:t> pelo Presidente da República, </a:t>
            </a:r>
            <a:r>
              <a:rPr lang="pt-BR" b="1" dirty="0">
                <a:solidFill>
                  <a:srgbClr val="C00000"/>
                </a:solidFill>
                <a:latin typeface="Arial" charset="0"/>
                <a:cs typeface="Arial" charset="0"/>
              </a:rPr>
              <a:t>mediante parecer prévio</a:t>
            </a:r>
            <a:r>
              <a:rPr lang="pt-BR" dirty="0">
                <a:latin typeface="Arial" charset="0"/>
                <a:cs typeface="Arial" charset="0"/>
              </a:rPr>
              <a:t> que deverá ser elaborado em sessenta dias a contar de seu recebimento;</a:t>
            </a:r>
          </a:p>
          <a:p>
            <a:pPr marL="0" indent="0" algn="just">
              <a:buNone/>
              <a:defRPr/>
            </a:pPr>
            <a:endParaRPr lang="pt-BR" dirty="0">
              <a:latin typeface="Arial" charset="0"/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pt-BR" dirty="0">
                <a:latin typeface="Arial" charset="0"/>
                <a:cs typeface="Arial" charset="0"/>
              </a:rPr>
              <a:t>II - </a:t>
            </a:r>
            <a:r>
              <a:rPr lang="pt-BR" b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julgar as contas</a:t>
            </a:r>
            <a:r>
              <a:rPr lang="pt-BR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pt-BR" dirty="0">
                <a:latin typeface="Arial" charset="0"/>
                <a:cs typeface="Arial" charset="0"/>
              </a:rPr>
              <a:t>dos </a:t>
            </a:r>
            <a:r>
              <a:rPr lang="pt-BR" u="sng" dirty="0">
                <a:latin typeface="Arial" charset="0"/>
                <a:cs typeface="Arial" charset="0"/>
              </a:rPr>
              <a:t>administradores e demais responsáveis por dinheiros, bens e valores públicos</a:t>
            </a:r>
            <a:r>
              <a:rPr lang="pt-BR" dirty="0">
                <a:latin typeface="Arial" charset="0"/>
                <a:cs typeface="Arial" charset="0"/>
              </a:rPr>
              <a:t>.</a:t>
            </a:r>
            <a:r>
              <a:rPr lang="pt-BR" dirty="0"/>
              <a:t> da administração direta e indireta, incluídas as fundações e sociedades instituídas e mantidas pelo Poder Público federal, e as contas daqueles que derem causa a perda, extravio ou outra irregularidade de que resulte prejuízo ao erário público;</a:t>
            </a:r>
            <a:endParaRPr lang="pt-BR" dirty="0"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861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CF/88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  <a:defRPr/>
            </a:pPr>
            <a:r>
              <a:rPr lang="pt-BR" sz="4400" b="1" dirty="0">
                <a:solidFill>
                  <a:srgbClr val="000066"/>
                </a:solidFill>
                <a:latin typeface="+mj-lt"/>
                <a:cs typeface="Arial" charset="0"/>
              </a:rPr>
              <a:t>III - apreciar, para fins de registro, </a:t>
            </a:r>
            <a:r>
              <a:rPr lang="pt-BR" sz="4400" b="1" dirty="0">
                <a:solidFill>
                  <a:srgbClr val="C00000"/>
                </a:solidFill>
                <a:latin typeface="+mj-lt"/>
                <a:cs typeface="Arial" charset="0"/>
              </a:rPr>
              <a:t>a legalidade </a:t>
            </a:r>
            <a:r>
              <a:rPr lang="pt-BR" sz="4400" b="1" dirty="0">
                <a:solidFill>
                  <a:srgbClr val="000066"/>
                </a:solidFill>
                <a:latin typeface="+mj-lt"/>
                <a:cs typeface="Arial" charset="0"/>
              </a:rPr>
              <a:t>dos atos de admissão de pessoal, a qualquer título,  na administração direta e indireta, incluídas as fundações instituídas e mantidas pelo Poder Público, excetuadas as nomeações para cargo de provimento em comissão, bem como a das concessões de aposentadorias, reformas e pensões, ressalvadas as melhorias posteriores que não alterem o fundamento legal do ato concessório;</a:t>
            </a:r>
          </a:p>
          <a:p>
            <a:pPr marL="0" indent="0" algn="just">
              <a:buNone/>
              <a:defRPr/>
            </a:pPr>
            <a:endParaRPr lang="pt-BR" sz="4400" b="1" dirty="0">
              <a:solidFill>
                <a:srgbClr val="000066"/>
              </a:solidFill>
              <a:latin typeface="+mj-lt"/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pt-BR" sz="4400" b="1" dirty="0">
                <a:solidFill>
                  <a:srgbClr val="000066"/>
                </a:solidFill>
                <a:latin typeface="+mj-lt"/>
                <a:cs typeface="Arial" charset="0"/>
              </a:rPr>
              <a:t>IV - realizar, por iniciativa própria, </a:t>
            </a:r>
            <a:r>
              <a:rPr lang="pt-BR" sz="4400" b="1" u="sng" dirty="0">
                <a:solidFill>
                  <a:srgbClr val="000066"/>
                </a:solidFill>
                <a:latin typeface="+mj-lt"/>
                <a:cs typeface="Arial" charset="0"/>
              </a:rPr>
              <a:t>da Câmara dos Deputados, do Senado Federal, de Comissão técnica ou de inquérito, </a:t>
            </a:r>
            <a:r>
              <a:rPr lang="pt-BR" sz="4400" b="1" dirty="0">
                <a:solidFill>
                  <a:srgbClr val="C00000"/>
                </a:solidFill>
                <a:latin typeface="+mj-lt"/>
                <a:cs typeface="Arial" charset="0"/>
              </a:rPr>
              <a:t>inspeções e auditorias</a:t>
            </a:r>
            <a:r>
              <a:rPr lang="pt-BR" sz="4400" b="1" dirty="0">
                <a:solidFill>
                  <a:srgbClr val="000066"/>
                </a:solidFill>
                <a:latin typeface="+mj-lt"/>
                <a:cs typeface="Arial" charset="0"/>
              </a:rPr>
              <a:t> de natureza contábil, financeira, orçamentária, operacional e patrimonial, nas unidades administrativas dos Poderes Legislativo, Executivo e Judiciário, e demais entidades referidas no inciso II;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027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CF/88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b="1" dirty="0"/>
              <a:t>Art. 31. </a:t>
            </a:r>
            <a:r>
              <a:rPr lang="pt-BR" sz="2200" b="1" dirty="0">
                <a:solidFill>
                  <a:srgbClr val="C00000"/>
                </a:solidFill>
              </a:rPr>
              <a:t>A fiscalização </a:t>
            </a:r>
            <a:r>
              <a:rPr lang="pt-BR" sz="2200" b="1" dirty="0"/>
              <a:t>do Município será </a:t>
            </a:r>
            <a:r>
              <a:rPr lang="pt-BR" sz="2200" b="1" dirty="0">
                <a:solidFill>
                  <a:srgbClr val="C00000"/>
                </a:solidFill>
              </a:rPr>
              <a:t>exercida pelo Poder Legislativo Municipal, mediante controle externo</a:t>
            </a:r>
            <a:r>
              <a:rPr lang="pt-BR" sz="2200" b="1" dirty="0"/>
              <a:t>, e pelos sistemas de controle interno do Poder Executivo Municipal, na forma da lei</a:t>
            </a:r>
            <a:r>
              <a:rPr lang="pt-BR" sz="2200" b="1" dirty="0" smtClean="0"/>
              <a:t>.</a:t>
            </a:r>
          </a:p>
          <a:p>
            <a:pPr marL="0" indent="0" algn="just">
              <a:buNone/>
            </a:pPr>
            <a:endParaRPr lang="pt-BR" sz="2200" b="1" dirty="0"/>
          </a:p>
          <a:p>
            <a:pPr marL="0" indent="0" algn="just">
              <a:buNone/>
            </a:pPr>
            <a:r>
              <a:rPr lang="pt-BR" sz="2200" b="1" dirty="0"/>
              <a:t>§ 1º O controle externo da Câmara Municipal será exercido </a:t>
            </a:r>
            <a:r>
              <a:rPr lang="pt-BR" sz="2200" b="1" dirty="0">
                <a:solidFill>
                  <a:schemeClr val="tx2"/>
                </a:solidFill>
              </a:rPr>
              <a:t>com o auxílio dos Tribunais de Contas dos Estados</a:t>
            </a:r>
            <a:r>
              <a:rPr lang="pt-BR" sz="2200" b="1" dirty="0"/>
              <a:t> ou do Município ou dos Conselhos ou Tribunais de Contas dos Municípios, onde houver</a:t>
            </a:r>
            <a:r>
              <a:rPr lang="pt-BR" sz="2200" b="1" dirty="0" smtClean="0"/>
              <a:t>.</a:t>
            </a:r>
          </a:p>
          <a:p>
            <a:pPr marL="0" indent="0" algn="just">
              <a:buNone/>
            </a:pPr>
            <a:endParaRPr lang="pt-BR" sz="2200" b="1" dirty="0"/>
          </a:p>
          <a:p>
            <a:pPr marL="0" indent="0" algn="just">
              <a:buNone/>
            </a:pPr>
            <a:r>
              <a:rPr lang="pt-BR" sz="2200" b="1" dirty="0"/>
              <a:t>§ 2º O parecer prévio, emitido pelo órgão competente </a:t>
            </a:r>
            <a:r>
              <a:rPr lang="pt-BR" sz="2200" b="1" u="sng" dirty="0">
                <a:solidFill>
                  <a:srgbClr val="C00000"/>
                </a:solidFill>
              </a:rPr>
              <a:t>sobre as contas que o </a:t>
            </a:r>
            <a:r>
              <a:rPr lang="pt-BR" sz="2200" b="1" u="sng" dirty="0" smtClean="0">
                <a:solidFill>
                  <a:srgbClr val="C00000"/>
                </a:solidFill>
              </a:rPr>
              <a:t>Prefeito</a:t>
            </a:r>
            <a:r>
              <a:rPr lang="pt-BR" sz="2200" b="1" dirty="0" smtClean="0">
                <a:solidFill>
                  <a:srgbClr val="C00000"/>
                </a:solidFill>
              </a:rPr>
              <a:t> </a:t>
            </a:r>
            <a:r>
              <a:rPr lang="pt-BR" sz="2200" b="1" dirty="0" smtClean="0"/>
              <a:t>deve </a:t>
            </a:r>
            <a:r>
              <a:rPr lang="pt-BR" sz="2200" b="1" dirty="0"/>
              <a:t>anualmente prestar, </a:t>
            </a:r>
            <a:r>
              <a:rPr lang="pt-BR" sz="2200" b="1" u="sng" dirty="0"/>
              <a:t>só deixará de prevalecer por decisão de dois terços</a:t>
            </a:r>
            <a:r>
              <a:rPr lang="pt-BR" sz="2200" b="1" dirty="0"/>
              <a:t> dos membros da Câmara Municipal.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842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CE-MS/89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Art. 24 - A fiscalização financeira e orçamentária dos Municípios será exercida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através do controle externo da Câmara Municipal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e através do controle interno do Executivo Municipal, nos termos da lei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§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1º - </a:t>
            </a:r>
            <a:r>
              <a:rPr lang="pt-BR" sz="2400" b="1" u="sng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O controle externo da Câmara Municipal será exercido com o auxílio do Tribunal de Contas do Estado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, que emitirá </a:t>
            </a:r>
            <a:r>
              <a:rPr lang="pt-BR" sz="2400" b="1" dirty="0">
                <a:solidFill>
                  <a:srgbClr val="C00000"/>
                </a:solidFill>
                <a:latin typeface="+mj-lt"/>
              </a:rPr>
              <a:t>parecer prévio sobre todas as contas prestadas pelo Prefeito,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dentro dos noventa dias seguintes ao encerramento do exercício financeiro. </a:t>
            </a: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§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2º - Somente por deliberação de dois terços da Câmara deixará de prevalecer o parecer prévio emitido pelo Tribunal de Contas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049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L.O. DOURADOS-MS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 smtClean="0"/>
              <a:t>Art</a:t>
            </a:r>
            <a:r>
              <a:rPr lang="pt-BR" sz="2400" b="1" dirty="0"/>
              <a:t>. 18. Compete privativamente à Câmara Municipal: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pt-BR" sz="2400" b="1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/>
              <a:t>(...)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 smtClean="0"/>
              <a:t>IX </a:t>
            </a:r>
            <a:r>
              <a:rPr lang="pt-BR" sz="2400" b="1" dirty="0"/>
              <a:t>- sustar os atos normativos do Poder Executivo </a:t>
            </a:r>
            <a:r>
              <a:rPr lang="pt-BR" sz="2400" b="1" u="sng" dirty="0"/>
              <a:t>que exorbitem do poder regulamentar</a:t>
            </a:r>
            <a:r>
              <a:rPr lang="pt-BR" sz="2400" b="1" dirty="0"/>
              <a:t> ou dos limites da delegação </a:t>
            </a:r>
            <a:r>
              <a:rPr lang="pt-BR" sz="2400" b="1" dirty="0" smtClean="0"/>
              <a:t>legislativa;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 smtClean="0"/>
              <a:t>X </a:t>
            </a:r>
            <a:r>
              <a:rPr lang="pt-BR" sz="2400" b="1" dirty="0"/>
              <a:t>- sustar a execução de </a:t>
            </a:r>
            <a:r>
              <a:rPr lang="pt-BR" sz="2400" b="1" dirty="0">
                <a:solidFill>
                  <a:srgbClr val="C00000"/>
                </a:solidFill>
              </a:rPr>
              <a:t>ato impugnado </a:t>
            </a:r>
            <a:r>
              <a:rPr lang="pt-BR" sz="2400" b="1" dirty="0"/>
              <a:t>pelo órgão de auxílio no controle externo</a:t>
            </a:r>
            <a:r>
              <a:rPr lang="pt-BR" sz="2400" b="1" dirty="0" smtClean="0"/>
              <a:t>;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 smtClean="0"/>
              <a:t>XI </a:t>
            </a:r>
            <a:r>
              <a:rPr lang="pt-BR" sz="2400" b="1" dirty="0"/>
              <a:t>- proceder à </a:t>
            </a:r>
            <a:r>
              <a:rPr lang="pt-BR" sz="2400" b="1" u="sng" dirty="0"/>
              <a:t>tomada de contas</a:t>
            </a:r>
            <a:r>
              <a:rPr lang="pt-BR" sz="2400" b="1" dirty="0"/>
              <a:t> do Prefeito, quando não apresentadas à Câmara Municipal dentro de sessenta dias após a abertura do período legislativo;</a:t>
            </a:r>
          </a:p>
        </p:txBody>
      </p:sp>
    </p:spTree>
    <p:extLst>
      <p:ext uri="{BB962C8B-B14F-4D97-AF65-F5344CB8AC3E}">
        <p14:creationId xmlns:p14="http://schemas.microsoft.com/office/powerpoint/2010/main" val="15148244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L.O. DOURADOS-MS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/>
              <a:t>Art. 53. O controle externo, a cargo da Câmara dos Vereadores, é exercido com o auxílio do Tribunal de Contas, que emitirá parecer prévio sobre as contas do </a:t>
            </a:r>
            <a:r>
              <a:rPr lang="pt-BR" sz="2800" b="1" dirty="0" smtClean="0"/>
              <a:t>prefeito.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 smtClean="0"/>
              <a:t>Parágrafo </a:t>
            </a:r>
            <a:r>
              <a:rPr lang="pt-BR" sz="2800" b="1" dirty="0"/>
              <a:t>único. </a:t>
            </a:r>
            <a:r>
              <a:rPr lang="pt-BR" sz="2800" b="1" dirty="0">
                <a:solidFill>
                  <a:srgbClr val="FF0000"/>
                </a:solidFill>
              </a:rPr>
              <a:t>Somente por decisão de dois terços </a:t>
            </a:r>
            <a:r>
              <a:rPr lang="pt-BR" sz="2800" b="1" dirty="0"/>
              <a:t>dos Membros da Câmara Municipal deixará de prevalecer o parecer </a:t>
            </a:r>
            <a:r>
              <a:rPr lang="pt-BR" sz="2800" b="1" dirty="0" smtClean="0"/>
              <a:t>prévio.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822392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94122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FUNÇÃO - FISCALIZADORA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2555776" y="2564904"/>
            <a:ext cx="3024336" cy="19442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FISCALIZAÇÃO DA GESTÃO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004048" y="2742886"/>
            <a:ext cx="20162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FINANCEIRA</a:t>
            </a:r>
            <a:endParaRPr lang="pt-BR" b="1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5286447" y="3534099"/>
            <a:ext cx="20162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OPERACIONAL</a:t>
            </a:r>
            <a:endParaRPr lang="pt-BR" b="1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827584" y="3354079"/>
            <a:ext cx="20162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PATRIMONIAL</a:t>
            </a:r>
            <a:endParaRPr lang="pt-BR" b="1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971600" y="4064095"/>
            <a:ext cx="20162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ORÇAMENTÁRIA</a:t>
            </a:r>
            <a:endParaRPr lang="pt-BR" b="1" dirty="0"/>
          </a:p>
        </p:txBody>
      </p:sp>
      <p:sp>
        <p:nvSpPr>
          <p:cNvPr id="10" name="Fluxograma: Processo 9"/>
          <p:cNvSpPr/>
          <p:nvPr/>
        </p:nvSpPr>
        <p:spPr>
          <a:xfrm>
            <a:off x="971600" y="2721910"/>
            <a:ext cx="2016224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PESSOAL</a:t>
            </a:r>
            <a:endParaRPr lang="pt-BR" b="1" dirty="0"/>
          </a:p>
        </p:txBody>
      </p:sp>
      <p:sp>
        <p:nvSpPr>
          <p:cNvPr id="12" name="Fluxograma: Processo 11"/>
          <p:cNvSpPr/>
          <p:nvPr/>
        </p:nvSpPr>
        <p:spPr>
          <a:xfrm>
            <a:off x="4716016" y="4244115"/>
            <a:ext cx="2304256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CONTRATAÇÕES</a:t>
            </a:r>
            <a:endParaRPr lang="pt-BR" b="1" dirty="0"/>
          </a:p>
        </p:txBody>
      </p:sp>
      <p:sp>
        <p:nvSpPr>
          <p:cNvPr id="13" name="Retângulo 12"/>
          <p:cNvSpPr/>
          <p:nvPr/>
        </p:nvSpPr>
        <p:spPr>
          <a:xfrm rot="20227211">
            <a:off x="9223" y="3080373"/>
            <a:ext cx="88915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5400" b="1" cap="none" spc="19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RESULTADO</a:t>
            </a:r>
            <a:endParaRPr lang="pt-BR" sz="5400" b="1" cap="none" spc="190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013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COLABORADOR</a:t>
            </a:r>
            <a:endParaRPr lang="pt-BR" sz="3200" b="1" u="sng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u="sng" dirty="0">
                <a:solidFill>
                  <a:schemeClr val="tx2"/>
                </a:solidFill>
              </a:rPr>
              <a:t>Eduardo dos Santos Dionizio</a:t>
            </a:r>
          </a:p>
          <a:p>
            <a:endParaRPr lang="pt-BR" b="1" dirty="0">
              <a:solidFill>
                <a:schemeClr val="accent1"/>
              </a:solidFill>
            </a:endParaRPr>
          </a:p>
          <a:p>
            <a:r>
              <a:rPr lang="pt-BR" b="1" dirty="0"/>
              <a:t>Professor;</a:t>
            </a:r>
          </a:p>
          <a:p>
            <a:r>
              <a:rPr lang="pt-BR" b="1" dirty="0"/>
              <a:t> Advogado;</a:t>
            </a:r>
          </a:p>
          <a:p>
            <a:r>
              <a:rPr lang="pt-BR" b="1" dirty="0"/>
              <a:t>Diretor Geral do TCE-MS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06226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Gestão de Pessoal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/>
              <a:t>Q</a:t>
            </a:r>
            <a:r>
              <a:rPr lang="pt-BR" b="1" dirty="0" smtClean="0"/>
              <a:t>uantitativo de servidores;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>
                <a:solidFill>
                  <a:schemeClr val="tx2"/>
                </a:solidFill>
              </a:rPr>
              <a:t>P</a:t>
            </a:r>
            <a:r>
              <a:rPr lang="pt-BR" b="1" dirty="0" smtClean="0">
                <a:solidFill>
                  <a:schemeClr val="tx2"/>
                </a:solidFill>
              </a:rPr>
              <a:t>lano de cargos – progressão na carreira;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/>
              <a:t>F</a:t>
            </a:r>
            <a:r>
              <a:rPr lang="pt-BR" b="1" dirty="0" smtClean="0"/>
              <a:t>olha e os limites da LRF;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>
                <a:solidFill>
                  <a:schemeClr val="tx2"/>
                </a:solidFill>
              </a:rPr>
              <a:t>P</a:t>
            </a:r>
            <a:r>
              <a:rPr lang="pt-BR" b="1" dirty="0" smtClean="0">
                <a:solidFill>
                  <a:schemeClr val="tx2"/>
                </a:solidFill>
              </a:rPr>
              <a:t>erfil do servidor com as atribuições do cargo;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Contratações temporárias (Lei autorizativa);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/>
                </a:solidFill>
              </a:rPr>
              <a:t>Nomeação por Concurso Público;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Demissão de servidor efetivo (devido processo legal);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/>
                </a:solidFill>
              </a:rPr>
              <a:t>Fantasmas;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Legalidade dos atos de concessão de aposentadorias;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/>
                </a:solidFill>
              </a:rPr>
              <a:t>Pagamento de gratificações, diárias, indenizações.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68867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Gestão Patrimonial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Controle de patrimônio (inventário);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Bem adquirido atende a finalidade?;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Estado de conservação e manutenção;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Bens públicos para uso particular;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O bem é mesmo o que foi adquirido/contratado;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 inventário é compatível com a existência física do bem?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/>
              <a:t> B</a:t>
            </a:r>
            <a:r>
              <a:rPr lang="pt-BR" b="1" dirty="0" smtClean="0"/>
              <a:t>ens móveis e imóveis ociosos;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Estado da frota, máquinas e equipamentos;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 Transporte Escolar (estado da frota, linhas, custo)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/>
              <a:t> </a:t>
            </a:r>
            <a:r>
              <a:rPr lang="pt-BR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Responsabilização de servidor ou particular por dano ao patrimônio público (inquérito administrativo)</a:t>
            </a:r>
          </a:p>
        </p:txBody>
      </p:sp>
    </p:spTree>
    <p:extLst>
      <p:ext uri="{BB962C8B-B14F-4D97-AF65-F5344CB8AC3E}">
        <p14:creationId xmlns:p14="http://schemas.microsoft.com/office/powerpoint/2010/main" val="16189507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994122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Gestão Financeira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Segregação das funções (tesouraria e contabilidade);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Efetivo controle do Caixa e das contas bancárias;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Suprimento de fundos;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Aplicações financeiras;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Política fiscal (efetividade na arrecadação);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Ordem cronológica dos pagamentos;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Custos para a administração compatíveis com os praticados no mercado;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Repasses para a Previdência;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Estágios da despesa.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1859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Gestão Orçamentária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Adequação da previsão de receitas e fixação da despesa;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/>
                </a:solidFill>
              </a:rPr>
              <a:t>Previsão de arrecadação dentro da realidade;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Aplicação em Educação (mínimo de 25%) e Saúde (mínimo de 15%);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/>
                </a:solidFill>
              </a:rPr>
              <a:t>Legalidade na contratação de operações de crédito (destinação);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Abertura de créditos adicionais e especiais;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/>
                </a:solidFill>
              </a:rPr>
              <a:t>Compatibilidade entre PPA, LDO e LOA;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Cumprimento dos limites da LRF;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/>
                </a:solidFill>
              </a:rPr>
              <a:t>Destinação de recursos para o terceiro setor.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93341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Gestão Operacional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/>
                </a:solidFill>
              </a:rPr>
              <a:t>Verificar indicadores utilizados para o desempenho da gestão;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rgbClr val="FF0000"/>
                </a:solidFill>
              </a:rPr>
              <a:t>Avaliar os resultados das metas estabelecidas;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/>
                </a:solidFill>
              </a:rPr>
              <a:t>Resultados das políticas públicas;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rgbClr val="FF0000"/>
                </a:solidFill>
              </a:rPr>
              <a:t>Atividades realizadas e o interesse público;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/>
                </a:solidFill>
              </a:rPr>
              <a:t>Destinação dos recursos e os princípios da eficiência, da eficácia e da efetividade.</a:t>
            </a:r>
            <a:endParaRPr lang="pt-B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753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2286000" y="1844824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C00000"/>
                </a:solidFill>
              </a:rPr>
              <a:t>Muito Obrigado</a:t>
            </a:r>
            <a:r>
              <a:rPr lang="pt-BR" sz="4400" b="1" dirty="0" smtClean="0">
                <a:solidFill>
                  <a:srgbClr val="C00000"/>
                </a:solidFill>
              </a:rPr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hlinkClick r:id="rId2"/>
              </a:rPr>
              <a:t>www.tce.ms.gov.br</a:t>
            </a:r>
            <a:endParaRPr lang="pt-BR" sz="2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hlinkClick r:id="rId3"/>
              </a:rPr>
              <a:t>eduardodionizio@tce.ms.gov.br</a:t>
            </a:r>
            <a:endParaRPr lang="pt-BR" sz="2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/>
              <a:t>DIRETORIA GERAL</a:t>
            </a:r>
            <a:r>
              <a:rPr lang="en-US" sz="2400" b="1" dirty="0"/>
              <a:t>– 3317 1530</a:t>
            </a:r>
          </a:p>
        </p:txBody>
      </p:sp>
    </p:spTree>
    <p:extLst>
      <p:ext uri="{BB962C8B-B14F-4D97-AF65-F5344CB8AC3E}">
        <p14:creationId xmlns:p14="http://schemas.microsoft.com/office/powerpoint/2010/main" val="21938466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511288"/>
              </p:ext>
            </p:extLst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3600" b="1" dirty="0" smtClean="0"/>
                        <a:t>VEREADOR</a:t>
                      </a:r>
                      <a:endParaRPr lang="pt-BR" sz="3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3200" b="1" dirty="0" smtClean="0"/>
                        <a:t>FUNÇÃO TÍPICA</a:t>
                      </a:r>
                      <a:endParaRPr lang="pt-B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3200" b="1" dirty="0" smtClean="0"/>
                        <a:t>FUNÇÃO ATÍPICA</a:t>
                      </a:r>
                      <a:endParaRPr lang="pt-BR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Legislar</a:t>
                      </a:r>
                      <a:r>
                        <a:rPr lang="pt-BR" sz="3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pt-BR" sz="3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3200" b="1" dirty="0" smtClean="0">
                          <a:solidFill>
                            <a:schemeClr val="tx2"/>
                          </a:solidFill>
                        </a:rPr>
                        <a:t>Administrar</a:t>
                      </a:r>
                      <a:endParaRPr lang="pt-BR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Fiscalizar</a:t>
                      </a:r>
                      <a:endParaRPr lang="pt-BR" sz="3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3200" b="1" dirty="0" smtClean="0">
                          <a:solidFill>
                            <a:schemeClr val="tx2"/>
                          </a:solidFill>
                        </a:rPr>
                        <a:t>Executar</a:t>
                      </a:r>
                      <a:endParaRPr lang="pt-BR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Representar</a:t>
                      </a:r>
                      <a:endParaRPr lang="pt-BR" sz="3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3200" b="1" dirty="0" smtClean="0">
                          <a:solidFill>
                            <a:schemeClr val="tx2"/>
                          </a:solidFill>
                        </a:rPr>
                        <a:t>Julgar</a:t>
                      </a:r>
                      <a:endParaRPr lang="pt-BR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8511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R.I. Câmara de Dourados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Art. 3º Como órgão do Poder Legislativo Douradense, a Câmara Municipal terá função </a:t>
            </a:r>
            <a:r>
              <a:rPr lang="pt-BR" b="1" dirty="0">
                <a:solidFill>
                  <a:srgbClr val="C00000"/>
                </a:solidFill>
              </a:rPr>
              <a:t>legislativa</a:t>
            </a:r>
            <a:r>
              <a:rPr lang="pt-BR" b="1" dirty="0"/>
              <a:t>, de </a:t>
            </a:r>
            <a:r>
              <a:rPr lang="pt-BR" b="1" dirty="0">
                <a:solidFill>
                  <a:schemeClr val="tx2"/>
                </a:solidFill>
              </a:rPr>
              <a:t>fiscalização</a:t>
            </a:r>
            <a:r>
              <a:rPr lang="pt-BR" b="1" dirty="0"/>
              <a:t> financeira e de </a:t>
            </a:r>
            <a:r>
              <a:rPr lang="pt-BR" b="1" dirty="0">
                <a:solidFill>
                  <a:srgbClr val="0070C0"/>
                </a:solidFill>
              </a:rPr>
              <a:t>controle externo</a:t>
            </a:r>
            <a:r>
              <a:rPr lang="pt-BR" b="1" dirty="0"/>
              <a:t> do Executivo, de </a:t>
            </a:r>
            <a:r>
              <a:rPr lang="pt-BR" b="1" dirty="0">
                <a:solidFill>
                  <a:schemeClr val="tx2"/>
                </a:solidFill>
              </a:rPr>
              <a:t>julgamento</a:t>
            </a:r>
            <a:r>
              <a:rPr lang="pt-BR" b="1" dirty="0"/>
              <a:t> </a:t>
            </a:r>
            <a:r>
              <a:rPr lang="pt-BR" b="1" dirty="0" smtClean="0"/>
              <a:t>político administrativo</a:t>
            </a:r>
            <a:r>
              <a:rPr lang="pt-BR" b="1" dirty="0"/>
              <a:t>, desempenhando ainda as atribuições que lhes são próprias, atinentes à gestão dos assuntos de sua economia interna, nos termos abaixo. </a:t>
            </a:r>
          </a:p>
        </p:txBody>
      </p:sp>
    </p:spTree>
    <p:extLst>
      <p:ext uri="{BB962C8B-B14F-4D97-AF65-F5344CB8AC3E}">
        <p14:creationId xmlns:p14="http://schemas.microsoft.com/office/powerpoint/2010/main" val="35063855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LEGISLAR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/>
              <a:t>Emendas à Lei Orgânica;</a:t>
            </a:r>
          </a:p>
          <a:p>
            <a:endParaRPr lang="pt-BR" b="1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Projetos de Lei (Prefeito, Câmara);</a:t>
            </a:r>
          </a:p>
          <a:p>
            <a:endParaRPr lang="pt-BR" b="1" dirty="0" smtClean="0"/>
          </a:p>
          <a:p>
            <a:r>
              <a:rPr lang="pt-BR" b="1" dirty="0" smtClean="0">
                <a:solidFill>
                  <a:schemeClr val="tx2"/>
                </a:solidFill>
              </a:rPr>
              <a:t>Projetos de Decreto legislativo;</a:t>
            </a:r>
          </a:p>
          <a:p>
            <a:endParaRPr lang="pt-BR" b="1" dirty="0" smtClean="0"/>
          </a:p>
          <a:p>
            <a:r>
              <a:rPr lang="pt-BR" b="1" dirty="0" smtClean="0">
                <a:solidFill>
                  <a:srgbClr val="7030A0"/>
                </a:solidFill>
              </a:rPr>
              <a:t>Projetos de Resolução.</a:t>
            </a:r>
            <a:endParaRPr lang="pt-B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833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FISCALIZAR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pt-BR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Leis Orçamentárias (PPA, LDO, LOA);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/>
                </a:solidFill>
              </a:rPr>
              <a:t>Execução Orçamentária;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/>
              <a:t>Contratações Públicas, inclusive obras e serviços de engenharia;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/>
                </a:solidFill>
              </a:rPr>
              <a:t>Poder regulamentar;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/>
              <a:t>P</a:t>
            </a:r>
            <a:r>
              <a:rPr lang="pt-BR" b="1" dirty="0" smtClean="0"/>
              <a:t>essoal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152655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REPRESENTAR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sz="3600" b="1" dirty="0" smtClean="0"/>
          </a:p>
          <a:p>
            <a:r>
              <a:rPr lang="pt-BR" sz="3600" b="1" dirty="0" smtClean="0"/>
              <a:t>Legitimidade;</a:t>
            </a:r>
          </a:p>
          <a:p>
            <a:pPr marL="0" indent="0">
              <a:buNone/>
            </a:pPr>
            <a:endParaRPr lang="pt-BR" sz="3600" b="1" dirty="0" smtClean="0"/>
          </a:p>
          <a:p>
            <a:r>
              <a:rPr lang="pt-BR" sz="3600" b="1" dirty="0" smtClean="0">
                <a:solidFill>
                  <a:srgbClr val="C00000"/>
                </a:solidFill>
              </a:rPr>
              <a:t>Reivindicar (compatibilidade com as Leis Orçamentárias);</a:t>
            </a:r>
          </a:p>
          <a:p>
            <a:pPr marL="0" indent="0">
              <a:buNone/>
            </a:pPr>
            <a:endParaRPr lang="pt-BR" sz="3600" b="1" dirty="0" smtClean="0">
              <a:solidFill>
                <a:schemeClr val="tx2"/>
              </a:solidFill>
            </a:endParaRPr>
          </a:p>
          <a:p>
            <a:r>
              <a:rPr lang="pt-BR" sz="3600" b="1" dirty="0" smtClean="0">
                <a:solidFill>
                  <a:schemeClr val="tx2"/>
                </a:solidFill>
              </a:rPr>
              <a:t>Requerer;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4575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ADMINISTRAR/EXECUTAR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. </a:t>
            </a:r>
            <a:r>
              <a:rPr lang="pt-BR" b="1" dirty="0" smtClean="0"/>
              <a:t>Atos de Gestão;</a:t>
            </a:r>
          </a:p>
          <a:p>
            <a:pPr marL="0" indent="0">
              <a:buNone/>
            </a:pPr>
            <a:r>
              <a:rPr lang="pt-BR" b="1" dirty="0" smtClean="0"/>
              <a:t> </a:t>
            </a:r>
          </a:p>
          <a:p>
            <a:pPr marL="0" indent="0">
              <a:buNone/>
            </a:pPr>
            <a:r>
              <a:rPr lang="pt-BR" b="1" dirty="0" smtClean="0"/>
              <a:t>. </a:t>
            </a:r>
            <a:r>
              <a:rPr lang="pt-BR" b="1" dirty="0" smtClean="0">
                <a:solidFill>
                  <a:schemeClr val="tx2"/>
                </a:solidFill>
              </a:rPr>
              <a:t>Condução dos trabalhos legislativos;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. </a:t>
            </a:r>
            <a:r>
              <a:rPr lang="pt-BR" b="1" dirty="0" smtClean="0">
                <a:solidFill>
                  <a:srgbClr val="FF0000"/>
                </a:solidFill>
              </a:rPr>
              <a:t>Ordenança despesas;</a:t>
            </a:r>
          </a:p>
        </p:txBody>
      </p:sp>
    </p:spTree>
    <p:extLst>
      <p:ext uri="{BB962C8B-B14F-4D97-AF65-F5344CB8AC3E}">
        <p14:creationId xmlns:p14="http://schemas.microsoft.com/office/powerpoint/2010/main" val="34037042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JULGAR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b="1" dirty="0"/>
          </a:p>
          <a:p>
            <a:pPr algn="just"/>
            <a:r>
              <a:rPr lang="pt-BR" b="1" dirty="0" smtClean="0"/>
              <a:t>As Constas Anuais de Governo do Prefeito Municipal, mediante parecer prévio do TCE/MS.</a:t>
            </a:r>
          </a:p>
        </p:txBody>
      </p:sp>
    </p:spTree>
    <p:extLst>
      <p:ext uri="{BB962C8B-B14F-4D97-AF65-F5344CB8AC3E}">
        <p14:creationId xmlns:p14="http://schemas.microsoft.com/office/powerpoint/2010/main" val="14064807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1178</Words>
  <Application>Microsoft Office PowerPoint</Application>
  <PresentationFormat>Apresentação na tela (4:3)</PresentationFormat>
  <Paragraphs>159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Apresentação do PowerPoint</vt:lpstr>
      <vt:lpstr>COLABORADOR</vt:lpstr>
      <vt:lpstr>Apresentação do PowerPoint</vt:lpstr>
      <vt:lpstr>R.I. Câmara de Dourados</vt:lpstr>
      <vt:lpstr>LEGISLAR</vt:lpstr>
      <vt:lpstr>FISCALIZAR</vt:lpstr>
      <vt:lpstr>REPRESENTAR</vt:lpstr>
      <vt:lpstr>ADMINISTRAR/EXECUTAR</vt:lpstr>
      <vt:lpstr>JULGAR</vt:lpstr>
      <vt:lpstr>L.O. DOURADOS</vt:lpstr>
      <vt:lpstr>DA COMPETÊNCIA DO CONTROLE</vt:lpstr>
      <vt:lpstr>AUXÍLIO DO TC</vt:lpstr>
      <vt:lpstr>COMPETÊNCIAS TC – CF/88</vt:lpstr>
      <vt:lpstr>CF/88</vt:lpstr>
      <vt:lpstr>CF/88</vt:lpstr>
      <vt:lpstr>CE-MS/89</vt:lpstr>
      <vt:lpstr>L.O. DOURADOS-MS</vt:lpstr>
      <vt:lpstr>L.O. DOURADOS-MS</vt:lpstr>
      <vt:lpstr>FUNÇÃO - FISCALIZADORA</vt:lpstr>
      <vt:lpstr>Gestão de Pessoal</vt:lpstr>
      <vt:lpstr>Gestão Patrimonial</vt:lpstr>
      <vt:lpstr>Gestão Financeira</vt:lpstr>
      <vt:lpstr>Gestão Orçamentária</vt:lpstr>
      <vt:lpstr>Gestão Operacional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Avedikian</dc:creator>
  <cp:lastModifiedBy>Eduardo Dionizio</cp:lastModifiedBy>
  <cp:revision>86</cp:revision>
  <dcterms:created xsi:type="dcterms:W3CDTF">2015-05-21T20:18:51Z</dcterms:created>
  <dcterms:modified xsi:type="dcterms:W3CDTF">2019-08-09T12:22:59Z</dcterms:modified>
</cp:coreProperties>
</file>